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handoutMasterIdLst>
    <p:handoutMasterId r:id="rId17"/>
  </p:handoutMasterIdLst>
  <p:sldIdLst>
    <p:sldId id="256" r:id="rId2"/>
    <p:sldId id="257" r:id="rId3"/>
    <p:sldId id="258" r:id="rId4"/>
    <p:sldId id="270" r:id="rId5"/>
    <p:sldId id="259" r:id="rId6"/>
    <p:sldId id="269" r:id="rId7"/>
    <p:sldId id="262" r:id="rId8"/>
    <p:sldId id="261" r:id="rId9"/>
    <p:sldId id="274" r:id="rId10"/>
    <p:sldId id="275" r:id="rId11"/>
    <p:sldId id="276" r:id="rId12"/>
    <p:sldId id="272" r:id="rId13"/>
    <p:sldId id="271" r:id="rId14"/>
    <p:sldId id="26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p:cViewPr varScale="1">
        <p:scale>
          <a:sx n="96" d="100"/>
          <a:sy n="96" d="100"/>
        </p:scale>
        <p:origin x="86" y="1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hanraj Shetty" userId="87af61b7fa063813" providerId="LiveId" clId="{02170FC6-6FC8-4D04-99B3-BDD44CD08083}"/>
    <pc:docChg chg="undo custSel modSld">
      <pc:chgData name="Dhanraj Shetty" userId="87af61b7fa063813" providerId="LiveId" clId="{02170FC6-6FC8-4D04-99B3-BDD44CD08083}" dt="2021-07-15T10:56:35.893" v="946" actId="20577"/>
      <pc:docMkLst>
        <pc:docMk/>
      </pc:docMkLst>
      <pc:sldChg chg="addSp delSp modSp mod">
        <pc:chgData name="Dhanraj Shetty" userId="87af61b7fa063813" providerId="LiveId" clId="{02170FC6-6FC8-4D04-99B3-BDD44CD08083}" dt="2021-07-15T09:23:05.843" v="937" actId="1076"/>
        <pc:sldMkLst>
          <pc:docMk/>
          <pc:sldMk cId="0" sldId="270"/>
        </pc:sldMkLst>
        <pc:spChg chg="mod">
          <ac:chgData name="Dhanraj Shetty" userId="87af61b7fa063813" providerId="LiveId" clId="{02170FC6-6FC8-4D04-99B3-BDD44CD08083}" dt="2021-07-15T09:22:48.484" v="932" actId="27636"/>
          <ac:spMkLst>
            <pc:docMk/>
            <pc:sldMk cId="0" sldId="270"/>
            <ac:spMk id="3" creationId="{00000000-0000-0000-0000-000000000000}"/>
          </ac:spMkLst>
        </pc:spChg>
        <pc:spChg chg="add del mod">
          <ac:chgData name="Dhanraj Shetty" userId="87af61b7fa063813" providerId="LiveId" clId="{02170FC6-6FC8-4D04-99B3-BDD44CD08083}" dt="2021-07-15T09:22:53.483" v="933" actId="478"/>
          <ac:spMkLst>
            <pc:docMk/>
            <pc:sldMk cId="0" sldId="270"/>
            <ac:spMk id="7" creationId="{BB49BECB-B7B7-4A7E-8D29-8FE47CD89177}"/>
          </ac:spMkLst>
        </pc:spChg>
        <pc:picChg chg="del">
          <ac:chgData name="Dhanraj Shetty" userId="87af61b7fa063813" providerId="LiveId" clId="{02170FC6-6FC8-4D04-99B3-BDD44CD08083}" dt="2021-07-15T09:22:16.685" v="917" actId="478"/>
          <ac:picMkLst>
            <pc:docMk/>
            <pc:sldMk cId="0" sldId="270"/>
            <ac:picMk id="6" creationId="{00000000-0000-0000-0000-000000000000}"/>
          </ac:picMkLst>
        </pc:picChg>
        <pc:picChg chg="add mod">
          <ac:chgData name="Dhanraj Shetty" userId="87af61b7fa063813" providerId="LiveId" clId="{02170FC6-6FC8-4D04-99B3-BDD44CD08083}" dt="2021-07-15T09:23:05.843" v="937" actId="1076"/>
          <ac:picMkLst>
            <pc:docMk/>
            <pc:sldMk cId="0" sldId="270"/>
            <ac:picMk id="8" creationId="{F66065D5-7B8E-4A84-8267-E48692855EE4}"/>
          </ac:picMkLst>
        </pc:picChg>
      </pc:sldChg>
      <pc:sldChg chg="modSp mod">
        <pc:chgData name="Dhanraj Shetty" userId="87af61b7fa063813" providerId="LiveId" clId="{02170FC6-6FC8-4D04-99B3-BDD44CD08083}" dt="2021-07-15T09:22:57.345" v="935" actId="27636"/>
        <pc:sldMkLst>
          <pc:docMk/>
          <pc:sldMk cId="0" sldId="271"/>
        </pc:sldMkLst>
        <pc:spChg chg="mod">
          <ac:chgData name="Dhanraj Shetty" userId="87af61b7fa063813" providerId="LiveId" clId="{02170FC6-6FC8-4D04-99B3-BDD44CD08083}" dt="2021-07-15T09:22:57.345" v="935" actId="27636"/>
          <ac:spMkLst>
            <pc:docMk/>
            <pc:sldMk cId="0" sldId="271"/>
            <ac:spMk id="3" creationId="{00000000-0000-0000-0000-000000000000}"/>
          </ac:spMkLst>
        </pc:spChg>
      </pc:sldChg>
      <pc:sldChg chg="modSp mod">
        <pc:chgData name="Dhanraj Shetty" userId="87af61b7fa063813" providerId="LiveId" clId="{02170FC6-6FC8-4D04-99B3-BDD44CD08083}" dt="2021-07-15T08:58:31.285" v="650" actId="20577"/>
        <pc:sldMkLst>
          <pc:docMk/>
          <pc:sldMk cId="0" sldId="272"/>
        </pc:sldMkLst>
        <pc:spChg chg="mod">
          <ac:chgData name="Dhanraj Shetty" userId="87af61b7fa063813" providerId="LiveId" clId="{02170FC6-6FC8-4D04-99B3-BDD44CD08083}" dt="2021-07-15T08:58:31.285" v="650" actId="20577"/>
          <ac:spMkLst>
            <pc:docMk/>
            <pc:sldMk cId="0" sldId="272"/>
            <ac:spMk id="3" creationId="{00000000-0000-0000-0000-000000000000}"/>
          </ac:spMkLst>
        </pc:spChg>
      </pc:sldChg>
      <pc:sldChg chg="modSp mod">
        <pc:chgData name="Dhanraj Shetty" userId="87af61b7fa063813" providerId="LiveId" clId="{02170FC6-6FC8-4D04-99B3-BDD44CD08083}" dt="2021-07-15T10:56:35.893" v="946" actId="20577"/>
        <pc:sldMkLst>
          <pc:docMk/>
          <pc:sldMk cId="2017500680" sldId="275"/>
        </pc:sldMkLst>
        <pc:spChg chg="mod">
          <ac:chgData name="Dhanraj Shetty" userId="87af61b7fa063813" providerId="LiveId" clId="{02170FC6-6FC8-4D04-99B3-BDD44CD08083}" dt="2021-07-15T10:56:35.893" v="946" actId="20577"/>
          <ac:spMkLst>
            <pc:docMk/>
            <pc:sldMk cId="2017500680" sldId="275"/>
            <ac:spMk id="2" creationId="{F3F77C70-B6EF-4DDA-A576-105D135C1EA5}"/>
          </ac:spMkLst>
        </pc:spChg>
        <pc:spChg chg="mod">
          <ac:chgData name="Dhanraj Shetty" userId="87af61b7fa063813" providerId="LiveId" clId="{02170FC6-6FC8-4D04-99B3-BDD44CD08083}" dt="2021-07-15T09:08:42.474" v="916" actId="255"/>
          <ac:spMkLst>
            <pc:docMk/>
            <pc:sldMk cId="2017500680" sldId="275"/>
            <ac:spMk id="3" creationId="{B55294DE-880E-43B0-ADBC-D172D1631ECB}"/>
          </ac:spMkLst>
        </pc:spChg>
      </pc:sldChg>
      <pc:sldChg chg="addSp delSp modSp mod modClrScheme chgLayout">
        <pc:chgData name="Dhanraj Shetty" userId="87af61b7fa063813" providerId="LiveId" clId="{02170FC6-6FC8-4D04-99B3-BDD44CD08083}" dt="2021-07-15T08:45:40.557" v="65" actId="1076"/>
        <pc:sldMkLst>
          <pc:docMk/>
          <pc:sldMk cId="2044860975" sldId="276"/>
        </pc:sldMkLst>
        <pc:spChg chg="del">
          <ac:chgData name="Dhanraj Shetty" userId="87af61b7fa063813" providerId="LiveId" clId="{02170FC6-6FC8-4D04-99B3-BDD44CD08083}" dt="2021-07-15T08:36:58.136" v="0" actId="700"/>
          <ac:spMkLst>
            <pc:docMk/>
            <pc:sldMk cId="2044860975" sldId="276"/>
            <ac:spMk id="2" creationId="{E5470DD5-E726-4EA5-878A-362827CC5963}"/>
          </ac:spMkLst>
        </pc:spChg>
        <pc:spChg chg="del">
          <ac:chgData name="Dhanraj Shetty" userId="87af61b7fa063813" providerId="LiveId" clId="{02170FC6-6FC8-4D04-99B3-BDD44CD08083}" dt="2021-07-15T08:36:58.136" v="0" actId="700"/>
          <ac:spMkLst>
            <pc:docMk/>
            <pc:sldMk cId="2044860975" sldId="276"/>
            <ac:spMk id="3" creationId="{E59A13C9-070F-4033-B592-477F65F62D8E}"/>
          </ac:spMkLst>
        </pc:spChg>
        <pc:spChg chg="add del mod">
          <ac:chgData name="Dhanraj Shetty" userId="87af61b7fa063813" providerId="LiveId" clId="{02170FC6-6FC8-4D04-99B3-BDD44CD08083}" dt="2021-07-15T08:37:33.192" v="9" actId="478"/>
          <ac:spMkLst>
            <pc:docMk/>
            <pc:sldMk cId="2044860975" sldId="276"/>
            <ac:spMk id="4" creationId="{CDCAC23C-88C1-4181-99DA-6FDDDF6D898C}"/>
          </ac:spMkLst>
        </pc:spChg>
        <pc:spChg chg="add del mod">
          <ac:chgData name="Dhanraj Shetty" userId="87af61b7fa063813" providerId="LiveId" clId="{02170FC6-6FC8-4D04-99B3-BDD44CD08083}" dt="2021-07-15T08:37:57.949" v="13"/>
          <ac:spMkLst>
            <pc:docMk/>
            <pc:sldMk cId="2044860975" sldId="276"/>
            <ac:spMk id="6" creationId="{E0331479-5E84-48BB-BAF7-09799EA74DD2}"/>
          </ac:spMkLst>
        </pc:spChg>
        <pc:spChg chg="add del">
          <ac:chgData name="Dhanraj Shetty" userId="87af61b7fa063813" providerId="LiveId" clId="{02170FC6-6FC8-4D04-99B3-BDD44CD08083}" dt="2021-07-15T08:38:56.407" v="15"/>
          <ac:spMkLst>
            <pc:docMk/>
            <pc:sldMk cId="2044860975" sldId="276"/>
            <ac:spMk id="8" creationId="{8A2C772B-0110-4FFC-B12A-97110352627A}"/>
          </ac:spMkLst>
        </pc:spChg>
        <pc:graphicFrameChg chg="add del mod">
          <ac:chgData name="Dhanraj Shetty" userId="87af61b7fa063813" providerId="LiveId" clId="{02170FC6-6FC8-4D04-99B3-BDD44CD08083}" dt="2021-07-15T08:37:33.192" v="9" actId="478"/>
          <ac:graphicFrameMkLst>
            <pc:docMk/>
            <pc:sldMk cId="2044860975" sldId="276"/>
            <ac:graphicFrameMk id="5" creationId="{F49238F2-AEE6-4439-BB63-2ED38A324EC7}"/>
          </ac:graphicFrameMkLst>
        </pc:graphicFrameChg>
        <pc:graphicFrameChg chg="add del mod">
          <ac:chgData name="Dhanraj Shetty" userId="87af61b7fa063813" providerId="LiveId" clId="{02170FC6-6FC8-4D04-99B3-BDD44CD08083}" dt="2021-07-15T08:37:57.949" v="13"/>
          <ac:graphicFrameMkLst>
            <pc:docMk/>
            <pc:sldMk cId="2044860975" sldId="276"/>
            <ac:graphicFrameMk id="7" creationId="{234CB7E6-5132-4F5C-B62D-ED253C0FC285}"/>
          </ac:graphicFrameMkLst>
        </pc:graphicFrameChg>
        <pc:graphicFrameChg chg="add del">
          <ac:chgData name="Dhanraj Shetty" userId="87af61b7fa063813" providerId="LiveId" clId="{02170FC6-6FC8-4D04-99B3-BDD44CD08083}" dt="2021-07-15T08:38:56.407" v="15"/>
          <ac:graphicFrameMkLst>
            <pc:docMk/>
            <pc:sldMk cId="2044860975" sldId="276"/>
            <ac:graphicFrameMk id="9" creationId="{3544E2FC-4C5E-4FEF-9EAA-84C84F1351E9}"/>
          </ac:graphicFrameMkLst>
        </pc:graphicFrameChg>
        <pc:picChg chg="add mod modCrop">
          <ac:chgData name="Dhanraj Shetty" userId="87af61b7fa063813" providerId="LiveId" clId="{02170FC6-6FC8-4D04-99B3-BDD44CD08083}" dt="2021-07-15T08:40:57.941" v="38" actId="1076"/>
          <ac:picMkLst>
            <pc:docMk/>
            <pc:sldMk cId="2044860975" sldId="276"/>
            <ac:picMk id="10" creationId="{B3489164-F88A-4BF1-986F-83ED9BA1CF6D}"/>
          </ac:picMkLst>
        </pc:picChg>
        <pc:picChg chg="add mod modCrop">
          <ac:chgData name="Dhanraj Shetty" userId="87af61b7fa063813" providerId="LiveId" clId="{02170FC6-6FC8-4D04-99B3-BDD44CD08083}" dt="2021-07-15T08:41:02.125" v="39" actId="1076"/>
          <ac:picMkLst>
            <pc:docMk/>
            <pc:sldMk cId="2044860975" sldId="276"/>
            <ac:picMk id="11" creationId="{1FDC6C69-002A-4E61-9E3B-7520C4EEE16A}"/>
          </ac:picMkLst>
        </pc:picChg>
        <pc:picChg chg="add mod modCrop">
          <ac:chgData name="Dhanraj Shetty" userId="87af61b7fa063813" providerId="LiveId" clId="{02170FC6-6FC8-4D04-99B3-BDD44CD08083}" dt="2021-07-15T08:42:08.533" v="51" actId="14100"/>
          <ac:picMkLst>
            <pc:docMk/>
            <pc:sldMk cId="2044860975" sldId="276"/>
            <ac:picMk id="12" creationId="{EF0040D8-710D-4420-B644-62D28C70CDAC}"/>
          </ac:picMkLst>
        </pc:picChg>
        <pc:picChg chg="add mod modCrop">
          <ac:chgData name="Dhanraj Shetty" userId="87af61b7fa063813" providerId="LiveId" clId="{02170FC6-6FC8-4D04-99B3-BDD44CD08083}" dt="2021-07-15T08:45:28.349" v="64" actId="1076"/>
          <ac:picMkLst>
            <pc:docMk/>
            <pc:sldMk cId="2044860975" sldId="276"/>
            <ac:picMk id="13" creationId="{5F467D90-CE46-4BEB-9B1D-A5E173598342}"/>
          </ac:picMkLst>
        </pc:picChg>
        <pc:picChg chg="add mod modCrop">
          <ac:chgData name="Dhanraj Shetty" userId="87af61b7fa063813" providerId="LiveId" clId="{02170FC6-6FC8-4D04-99B3-BDD44CD08083}" dt="2021-07-15T08:45:40.557" v="65" actId="1076"/>
          <ac:picMkLst>
            <pc:docMk/>
            <pc:sldMk cId="2044860975" sldId="276"/>
            <ac:picMk id="14" creationId="{49FD7DD0-1021-4B5A-89AD-B0098470B922}"/>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ea typeface="Times New Roman" panose="02020603050405020304" pitchFamily="18" charset="0"/>
              <a:cs typeface="Times New Roman" panose="02020603050405020304" pitchFamily="18"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ea typeface="Times New Roman" panose="02020603050405020304" pitchFamily="18" charset="0"/>
                <a:cs typeface="Times New Roman" panose="02020603050405020304" pitchFamily="18" charset="0"/>
              </a:rPr>
              <a:t>7/15/2021</a:t>
            </a:fld>
            <a:endParaRPr lang="en-US">
              <a:ea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ea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ea typeface="Times New Roman" panose="02020603050405020304" pitchFamily="18" charset="0"/>
                <a:cs typeface="Times New Roman" panose="02020603050405020304" pitchFamily="18" charset="0"/>
              </a:rPr>
              <a:t>‹#›</a:t>
            </a:fld>
            <a:endParaRPr lang="en-US">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ea typeface="Times New Roman" panose="02020603050405020304" pitchFamily="18" charset="0"/>
                <a:cs typeface="Times New Roman" panose="02020603050405020304" pitchFamily="18" charset="0"/>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ea typeface="Times New Roman" panose="02020603050405020304" pitchFamily="18" charset="0"/>
                <a:cs typeface="Times New Roman" panose="02020603050405020304" pitchFamily="18" charset="0"/>
              </a:defRPr>
            </a:lvl1pPr>
          </a:lstStyle>
          <a:p>
            <a:fld id="{3EFD42F7-718C-4B98-AAEC-167E6DDD60A7}" type="datetimeFigureOut">
              <a:rPr lang="en-US" smtClean="0"/>
              <a:t>7/15/2021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ea typeface="Times New Roman" panose="02020603050405020304" pitchFamily="18" charset="0"/>
                <a:cs typeface="Times New Roman" panose="02020603050405020304" pitchFamily="18" charset="0"/>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ea typeface="Times New Roman" panose="02020603050405020304" pitchFamily="18" charset="0"/>
                <a:cs typeface="Times New Roman" panose="02020603050405020304" pitchFamily="18" charset="0"/>
              </a:defRPr>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Times New Roman" panose="02020603050405020304" pitchFamily="18" charset="0"/>
        <a:cs typeface="Times New Roman" panose="02020603050405020304" pitchFamily="18" charset="0"/>
      </a:defRPr>
    </a:lvl1pPr>
    <a:lvl2pPr marL="457200" algn="l" defTabSz="914400" rtl="0" eaLnBrk="1" latinLnBrk="0" hangingPunct="1">
      <a:defRPr sz="1200" kern="1200">
        <a:solidFill>
          <a:schemeClr val="tx1"/>
        </a:solidFill>
        <a:latin typeface="+mn-lt"/>
        <a:ea typeface="Times New Roman" panose="02020603050405020304" pitchFamily="18" charset="0"/>
        <a:cs typeface="Times New Roman" panose="02020603050405020304" pitchFamily="18" charset="0"/>
      </a:defRPr>
    </a:lvl2pPr>
    <a:lvl3pPr marL="914400" algn="l" defTabSz="914400" rtl="0" eaLnBrk="1" latinLnBrk="0" hangingPunct="1">
      <a:defRPr sz="1200" kern="1200">
        <a:solidFill>
          <a:schemeClr val="tx1"/>
        </a:solidFill>
        <a:latin typeface="+mn-lt"/>
        <a:ea typeface="Times New Roman" panose="02020603050405020304" pitchFamily="18" charset="0"/>
        <a:cs typeface="Times New Roman" panose="02020603050405020304" pitchFamily="18" charset="0"/>
      </a:defRPr>
    </a:lvl3pPr>
    <a:lvl4pPr marL="1371600" algn="l" defTabSz="914400" rtl="0" eaLnBrk="1" latinLnBrk="0" hangingPunct="1">
      <a:defRPr sz="1200" kern="1200">
        <a:solidFill>
          <a:schemeClr val="tx1"/>
        </a:solidFill>
        <a:latin typeface="+mn-lt"/>
        <a:ea typeface="Times New Roman" panose="02020603050405020304" pitchFamily="18" charset="0"/>
        <a:cs typeface="Times New Roman" panose="02020603050405020304" pitchFamily="18" charset="0"/>
      </a:defRPr>
    </a:lvl4pPr>
    <a:lvl5pPr marL="1828800" algn="l" defTabSz="914400" rtl="0" eaLnBrk="1" latinLnBrk="0" hangingPunct="1">
      <a:defRPr sz="1200" kern="1200">
        <a:solidFill>
          <a:schemeClr val="tx1"/>
        </a:solidFill>
        <a:latin typeface="+mn-lt"/>
        <a:ea typeface="Times New Roman" panose="02020603050405020304" pitchFamily="18" charset="0"/>
        <a:cs typeface="Times New Roman" panose="02020603050405020304" pitchFamily="18"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67C1474D-C99A-48E5-8108-DD0E334A806B}" type="datetimeFigureOut">
              <a:rPr lang="en-IN" smtClean="0"/>
              <a:t>15-07-2021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BF1D8E9-7175-428B-A36D-F346B8211D02}" type="slidenum">
              <a:rPr lang="en-IN" smtClean="0"/>
              <a:t>‹#›</a:t>
            </a:fld>
            <a:endParaRPr lang="en-I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67C1474D-C99A-48E5-8108-DD0E334A806B}" type="datetimeFigureOut">
              <a:rPr lang="en-IN" smtClean="0"/>
              <a:t>15-07-2021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BF1D8E9-7175-428B-A36D-F346B8211D02}" type="slidenum">
              <a:rPr lang="en-IN" smtClean="0"/>
              <a:t>‹#›</a:t>
            </a:fld>
            <a:endParaRPr lang="en-I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67C1474D-C99A-48E5-8108-DD0E334A806B}" type="datetimeFigureOut">
              <a:rPr lang="en-IN" smtClean="0"/>
              <a:t>15-07-2021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BF1D8E9-7175-428B-A36D-F346B8211D02}" type="slidenum">
              <a:rPr lang="en-IN" smtClean="0"/>
              <a:t>‹#›</a:t>
            </a:fld>
            <a:endParaRPr lang="en-I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67C1474D-C99A-48E5-8108-DD0E334A806B}" type="datetimeFigureOut">
              <a:rPr lang="en-IN" smtClean="0"/>
              <a:t>15-07-2021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BF1D8E9-7175-428B-A36D-F346B8211D02}" type="slidenum">
              <a:rPr lang="en-IN" smtClean="0"/>
              <a:t>‹#›</a:t>
            </a:fld>
            <a:endParaRPr lang="en-I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C1474D-C99A-48E5-8108-DD0E334A806B}" type="datetimeFigureOut">
              <a:rPr lang="en-IN" smtClean="0"/>
              <a:t>15-07-2021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BF1D8E9-7175-428B-A36D-F346B8211D02}" type="slidenum">
              <a:rPr lang="en-IN" smtClean="0"/>
              <a:t>‹#›</a:t>
            </a:fld>
            <a:endParaRPr lang="en-I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67C1474D-C99A-48E5-8108-DD0E334A806B}" type="datetimeFigureOut">
              <a:rPr lang="en-IN" smtClean="0"/>
              <a:t>15-07-2021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BF1D8E9-7175-428B-A36D-F346B8211D02}" type="slidenum">
              <a:rPr lang="en-IN" smtClean="0"/>
              <a:t>‹#›</a:t>
            </a:fld>
            <a:endParaRPr lang="en-I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67C1474D-C99A-48E5-8108-DD0E334A806B}" type="datetimeFigureOut">
              <a:rPr lang="en-IN" smtClean="0"/>
              <a:t>15-07-2021</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5BF1D8E9-7175-428B-A36D-F346B8211D02}" type="slidenum">
              <a:rPr lang="en-IN" smtClean="0"/>
              <a:t>‹#›</a:t>
            </a:fld>
            <a:endParaRPr lang="en-I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67C1474D-C99A-48E5-8108-DD0E334A806B}" type="datetimeFigureOut">
              <a:rPr lang="en-IN" smtClean="0"/>
              <a:t>15-07-2021</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5BF1D8E9-7175-428B-A36D-F346B8211D02}" type="slidenum">
              <a:rPr lang="en-IN" smtClean="0"/>
              <a:t>‹#›</a:t>
            </a:fld>
            <a:endParaRPr lang="en-I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C1474D-C99A-48E5-8108-DD0E334A806B}" type="datetimeFigureOut">
              <a:rPr lang="en-IN" smtClean="0"/>
              <a:t>15-07-2021</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5BF1D8E9-7175-428B-A36D-F346B8211D02}" type="slidenum">
              <a:rPr lang="en-IN" smtClean="0"/>
              <a:t>‹#›</a:t>
            </a:fld>
            <a:endParaRPr lang="en-I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7C1474D-C99A-48E5-8108-DD0E334A806B}" type="datetimeFigureOut">
              <a:rPr lang="en-IN" smtClean="0"/>
              <a:t>15-07-2021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BF1D8E9-7175-428B-A36D-F346B8211D02}" type="slidenum">
              <a:rPr lang="en-IN" smtClean="0"/>
              <a:t>‹#›</a:t>
            </a:fld>
            <a:endParaRPr lang="en-I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7C1474D-C99A-48E5-8108-DD0E334A806B}" type="datetimeFigureOut">
              <a:rPr lang="en-IN" smtClean="0"/>
              <a:t>15-07-2021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BF1D8E9-7175-428B-A36D-F346B8211D02}" type="slidenum">
              <a:rPr lang="en-IN" smtClean="0"/>
              <a:t>‹#›</a:t>
            </a:fld>
            <a:endParaRPr lang="en-I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Times New Roman" panose="02020603050405020304" pitchFamily="18" charset="0"/>
                <a:cs typeface="Times New Roman" panose="02020603050405020304" pitchFamily="18" charset="0"/>
              </a:defRPr>
            </a:lvl1pPr>
          </a:lstStyle>
          <a:p>
            <a:fld id="{67C1474D-C99A-48E5-8108-DD0E334A806B}" type="datetimeFigureOut">
              <a:rPr lang="en-IN" smtClean="0"/>
              <a:t>15-07-2021</a:t>
            </a:fld>
            <a:endParaRPr lang="en-IN"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Times New Roman" panose="02020603050405020304" pitchFamily="18" charset="0"/>
                <a:cs typeface="Times New Roman" panose="02020603050405020304" pitchFamily="18" charset="0"/>
              </a:defRPr>
            </a:lvl1pPr>
          </a:lstStyle>
          <a:p>
            <a:endParaRPr lang="en-IN"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Times New Roman" panose="02020603050405020304" pitchFamily="18" charset="0"/>
                <a:cs typeface="Times New Roman" panose="02020603050405020304" pitchFamily="18" charset="0"/>
              </a:defRPr>
            </a:lvl1pPr>
          </a:lstStyle>
          <a:p>
            <a:fld id="{5BF1D8E9-7175-428B-A36D-F346B8211D02}" type="slidenum">
              <a:rPr lang="en-IN" smtClean="0"/>
              <a:t>‹#›</a:t>
            </a:fld>
            <a:endParaRPr lang="en-IN"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Times New Roman" panose="02020603050405020304" pitchFamily="18" charset="0"/>
          <a:cs typeface="Times New Roman" panose="02020603050405020304" pitchFamily="18"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Times New Roman" panose="02020603050405020304" pitchFamily="18" charset="0"/>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Times New Roman" panose="02020603050405020304" pitchFamily="18" charset="0"/>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Times New Roman" panose="02020603050405020304" pitchFamily="18" charset="0"/>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Times New Roman" panose="02020603050405020304" pitchFamily="18" charset="0"/>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Times New Roman" panose="02020603050405020304" pitchFamily="18" charset="0"/>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83658" y="476885"/>
            <a:ext cx="8825948" cy="1718726"/>
          </a:xfrm>
        </p:spPr>
        <p:txBody>
          <a:bodyPr>
            <a:noAutofit/>
          </a:bodyPr>
          <a:lstStyle/>
          <a:p>
            <a:r>
              <a:rPr lang="en-IN" altLang="en-US" sz="3600" b="1" dirty="0">
                <a:latin typeface="Times New Roman" panose="02020603050405020304" pitchFamily="18" charset="0"/>
              </a:rPr>
              <a:t>ANALYSIS OF CBC FLUCTUATIONS</a:t>
            </a:r>
            <a:br>
              <a:rPr lang="en-US" sz="3600" dirty="0">
                <a:latin typeface="Times New Roman" panose="02020603050405020304" pitchFamily="18" charset="0"/>
              </a:rPr>
            </a:br>
            <a:endParaRPr lang="en-US" sz="3600" dirty="0">
              <a:latin typeface="Times New Roman" panose="02020603050405020304" pitchFamily="18" charset="0"/>
            </a:endParaRPr>
          </a:p>
        </p:txBody>
      </p:sp>
      <p:sp>
        <p:nvSpPr>
          <p:cNvPr id="3" name="Subtitle 2"/>
          <p:cNvSpPr>
            <a:spLocks noGrp="1"/>
          </p:cNvSpPr>
          <p:nvPr>
            <p:ph type="subTitle" idx="1"/>
          </p:nvPr>
        </p:nvSpPr>
        <p:spPr>
          <a:xfrm>
            <a:off x="1937385" y="3863340"/>
            <a:ext cx="2432050" cy="1615440"/>
          </a:xfrm>
        </p:spPr>
        <p:txBody>
          <a:bodyPr vert="horz" lIns="91440" tIns="45720" rIns="91440" bIns="45720" rtlCol="0" anchor="t">
            <a:normAutofit fontScale="92500"/>
          </a:bodyPr>
          <a:lstStyle/>
          <a:p>
            <a:pPr algn="l"/>
            <a:r>
              <a:rPr lang="en-IN" sz="2000" dirty="0">
                <a:latin typeface="Times New Roman" panose="02020603050405020304" pitchFamily="18" charset="0"/>
                <a:sym typeface="Times New Roman" panose="02020603050405020304" pitchFamily="18" charset="0"/>
              </a:rPr>
              <a:t>Ankush M Rao</a:t>
            </a:r>
          </a:p>
          <a:p>
            <a:pPr algn="l"/>
            <a:r>
              <a:rPr lang="en-IN" sz="2000" dirty="0">
                <a:latin typeface="Times New Roman" panose="02020603050405020304" pitchFamily="18" charset="0"/>
              </a:rPr>
              <a:t>Pranav Baliga</a:t>
            </a:r>
          </a:p>
          <a:p>
            <a:pPr algn="l"/>
            <a:r>
              <a:rPr lang="en-IN" sz="2000" dirty="0">
                <a:latin typeface="Times New Roman"/>
                <a:cs typeface="Times New Roman"/>
              </a:rPr>
              <a:t>Shetty Shobit Gunesh </a:t>
            </a:r>
            <a:endParaRPr lang="en-IN" sz="2000" dirty="0">
              <a:latin typeface="Times New Roman"/>
            </a:endParaRPr>
          </a:p>
          <a:p>
            <a:pPr algn="l"/>
            <a:r>
              <a:rPr lang="en-IN" sz="2000" dirty="0">
                <a:latin typeface="Times New Roman"/>
                <a:cs typeface="Times New Roman"/>
              </a:rPr>
              <a:t>Dhanraj</a:t>
            </a:r>
            <a:endParaRPr lang="en-IN" sz="2000" dirty="0">
              <a:latin typeface="Times New Roman"/>
            </a:endParaRPr>
          </a:p>
        </p:txBody>
      </p:sp>
      <p:pic>
        <p:nvPicPr>
          <p:cNvPr id="4" name="Picture 3"/>
          <p:cNvPicPr>
            <a:picLocks noChangeAspect="1"/>
          </p:cNvPicPr>
          <p:nvPr/>
        </p:nvPicPr>
        <p:blipFill>
          <a:blip r:embed="rId2"/>
          <a:stretch>
            <a:fillRect/>
          </a:stretch>
        </p:blipFill>
        <p:spPr>
          <a:xfrm>
            <a:off x="8476090" y="6210473"/>
            <a:ext cx="3571585" cy="576062"/>
          </a:xfrm>
          <a:prstGeom prst="rect">
            <a:avLst/>
          </a:prstGeom>
        </p:spPr>
      </p:pic>
      <p:sp>
        <p:nvSpPr>
          <p:cNvPr id="6" name="TextBox 5"/>
          <p:cNvSpPr txBox="1"/>
          <p:nvPr/>
        </p:nvSpPr>
        <p:spPr>
          <a:xfrm>
            <a:off x="4870447" y="2043040"/>
            <a:ext cx="2451100" cy="922020"/>
          </a:xfrm>
          <a:prstGeom prst="rect">
            <a:avLst/>
          </a:prstGeom>
          <a:noFill/>
        </p:spPr>
        <p:txBody>
          <a:bodyPr wrap="none" rtlCol="0">
            <a:spAutoFit/>
          </a:bodyPr>
          <a:lstStyle/>
          <a:p>
            <a:pPr algn="ctr"/>
            <a:r>
              <a:rPr lang="en-IN" dirty="0">
                <a:latin typeface="Times New Roman" panose="02020603050405020304" pitchFamily="18" charset="0"/>
                <a:ea typeface="Times New Roman" panose="02020603050405020304" pitchFamily="18" charset="0"/>
                <a:cs typeface="Times New Roman" panose="02020603050405020304" pitchFamily="18" charset="0"/>
              </a:rPr>
              <a:t>Under the Guidance of</a:t>
            </a:r>
          </a:p>
          <a:p>
            <a:pPr algn="ctr"/>
            <a:r>
              <a:rPr lang="en-IN" dirty="0">
                <a:latin typeface="Times New Roman" panose="02020603050405020304" pitchFamily="18" charset="0"/>
                <a:ea typeface="Times New Roman" panose="02020603050405020304" pitchFamily="18" charset="0"/>
                <a:cs typeface="Times New Roman" panose="02020603050405020304" pitchFamily="18" charset="0"/>
              </a:rPr>
              <a:t>Mr. Suresh Shetty</a:t>
            </a:r>
          </a:p>
          <a:p>
            <a:pPr algn="ctr"/>
            <a:r>
              <a:rPr lang="en-IN" dirty="0">
                <a:latin typeface="Times New Roman" panose="02020603050405020304" pitchFamily="18" charset="0"/>
                <a:ea typeface="Times New Roman" panose="02020603050405020304" pitchFamily="18" charset="0"/>
                <a:cs typeface="Times New Roman" panose="02020603050405020304" pitchFamily="18" charset="0"/>
              </a:rPr>
              <a:t>Associate Professor</a:t>
            </a:r>
          </a:p>
        </p:txBody>
      </p:sp>
      <p:sp>
        <p:nvSpPr>
          <p:cNvPr id="7" name="TextBox 6"/>
          <p:cNvSpPr txBox="1"/>
          <p:nvPr/>
        </p:nvSpPr>
        <p:spPr>
          <a:xfrm>
            <a:off x="4001705" y="2966197"/>
            <a:ext cx="4187365" cy="369332"/>
          </a:xfrm>
          <a:prstGeom prst="rect">
            <a:avLst/>
          </a:prstGeom>
          <a:noFill/>
        </p:spPr>
        <p:txBody>
          <a:bodyPr wrap="none" rtlCol="0">
            <a:spAutoFit/>
          </a:bodyPr>
          <a:lstStyle/>
          <a:p>
            <a:r>
              <a:rPr lang="en-IN" dirty="0">
                <a:latin typeface="Times New Roman" panose="02020603050405020304" pitchFamily="18" charset="0"/>
                <a:ea typeface="Times New Roman" panose="02020603050405020304" pitchFamily="18" charset="0"/>
                <a:cs typeface="Times New Roman" panose="02020603050405020304" pitchFamily="18" charset="0"/>
              </a:rPr>
              <a:t>Department of Mechanical Engineering</a:t>
            </a:r>
          </a:p>
        </p:txBody>
      </p:sp>
      <p:sp>
        <p:nvSpPr>
          <p:cNvPr id="8" name="TextBox 6"/>
          <p:cNvSpPr txBox="1"/>
          <p:nvPr/>
        </p:nvSpPr>
        <p:spPr>
          <a:xfrm>
            <a:off x="4001070" y="2966832"/>
            <a:ext cx="4187365" cy="369332"/>
          </a:xfrm>
          <a:prstGeom prst="rect">
            <a:avLst/>
          </a:prstGeom>
          <a:noFill/>
        </p:spPr>
        <p:txBody>
          <a:bodyPr wrap="none" rtlCol="0">
            <a:spAutoFit/>
          </a:bodyPr>
          <a:lstStyle/>
          <a:p>
            <a:r>
              <a:rPr lang="en-IN" dirty="0">
                <a:latin typeface="Times New Roman" panose="02020603050405020304" pitchFamily="18" charset="0"/>
                <a:ea typeface="Times New Roman" panose="02020603050405020304" pitchFamily="18" charset="0"/>
                <a:cs typeface="Times New Roman" panose="02020603050405020304" pitchFamily="18" charset="0"/>
              </a:rPr>
              <a:t>Department of Mechanical Engineering</a:t>
            </a:r>
          </a:p>
        </p:txBody>
      </p:sp>
      <p:sp>
        <p:nvSpPr>
          <p:cNvPr id="5" name="Text Box 4"/>
          <p:cNvSpPr txBox="1"/>
          <p:nvPr/>
        </p:nvSpPr>
        <p:spPr>
          <a:xfrm>
            <a:off x="8141970" y="3863340"/>
            <a:ext cx="2367280" cy="1599565"/>
          </a:xfrm>
          <a:prstGeom prst="rect">
            <a:avLst/>
          </a:prstGeom>
          <a:noFill/>
        </p:spPr>
        <p:txBody>
          <a:bodyPr wrap="square" lIns="91440" tIns="45720" rIns="91440" bIns="45720" rtlCol="0" anchor="t">
            <a:spAutoFit/>
          </a:bodyPr>
          <a:lstStyle/>
          <a:p>
            <a:pPr>
              <a:lnSpc>
                <a:spcPct val="90000"/>
              </a:lnSpc>
              <a:spcBef>
                <a:spcPts val="0"/>
              </a:spcBef>
              <a:spcAft>
                <a:spcPts val="0"/>
              </a:spcAft>
            </a:pPr>
            <a:r>
              <a:rPr lang="en-IN" altLang="en-US" sz="2000" dirty="0">
                <a:latin typeface="Times New Roman"/>
                <a:cs typeface="Times New Roman"/>
              </a:rPr>
              <a:t>4NM17ME022</a:t>
            </a:r>
          </a:p>
          <a:p>
            <a:pPr>
              <a:lnSpc>
                <a:spcPct val="140000"/>
              </a:lnSpc>
              <a:spcBef>
                <a:spcPts val="0"/>
              </a:spcBef>
              <a:spcAft>
                <a:spcPts val="0"/>
              </a:spcAft>
            </a:pPr>
            <a:r>
              <a:rPr lang="en-IN" altLang="en-US" sz="2000" dirty="0">
                <a:latin typeface="Times New Roman"/>
                <a:cs typeface="Times New Roman"/>
                <a:sym typeface="+mn-ea"/>
              </a:rPr>
              <a:t>4NM17ME029</a:t>
            </a:r>
            <a:endParaRPr lang="en-IN" altLang="en-US" sz="2000" dirty="0">
              <a:latin typeface="Times New Roman"/>
              <a:cs typeface="Times New Roman"/>
            </a:endParaRPr>
          </a:p>
          <a:p>
            <a:pPr>
              <a:lnSpc>
                <a:spcPct val="130000"/>
              </a:lnSpc>
              <a:spcBef>
                <a:spcPts val="0"/>
              </a:spcBef>
              <a:spcAft>
                <a:spcPts val="0"/>
              </a:spcAft>
            </a:pPr>
            <a:r>
              <a:rPr lang="en-IN" altLang="en-US" sz="2000" dirty="0">
                <a:latin typeface="Times New Roman"/>
                <a:cs typeface="Times New Roman"/>
                <a:sym typeface="+mn-ea"/>
              </a:rPr>
              <a:t>4NM17ME167</a:t>
            </a:r>
            <a:endParaRPr lang="en-IN" altLang="en-US" sz="2000" dirty="0">
              <a:latin typeface="Times New Roman" panose="02020603050405020304" pitchFamily="18" charset="0"/>
              <a:cs typeface="Times New Roman" panose="02020603050405020304" pitchFamily="18" charset="0"/>
            </a:endParaRPr>
          </a:p>
          <a:p>
            <a:pPr>
              <a:lnSpc>
                <a:spcPct val="130000"/>
              </a:lnSpc>
              <a:spcBef>
                <a:spcPts val="0"/>
              </a:spcBef>
              <a:spcAft>
                <a:spcPts val="0"/>
              </a:spcAft>
            </a:pPr>
            <a:r>
              <a:rPr lang="en-IN" altLang="en-US" sz="2000" dirty="0">
                <a:latin typeface="Times New Roman"/>
                <a:cs typeface="Times New Roman"/>
                <a:sym typeface="+mn-ea"/>
              </a:rPr>
              <a:t>4NM17ME045</a:t>
            </a:r>
            <a:endParaRPr lang="en-IN" alt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77C70-B6EF-4DDA-A576-105D135C1EA5}"/>
              </a:ext>
            </a:extLst>
          </p:cNvPr>
          <p:cNvSpPr>
            <a:spLocks noGrp="1"/>
          </p:cNvSpPr>
          <p:nvPr>
            <p:ph type="title"/>
          </p:nvPr>
        </p:nvSpPr>
        <p:spPr/>
        <p:txBody>
          <a:bodyPr>
            <a:normAutofit/>
          </a:bodyPr>
          <a:lstStyle/>
          <a:p>
            <a:pPr algn="ctr"/>
            <a:r>
              <a:rPr lang="en-US" sz="3600" b="1" dirty="0">
                <a:latin typeface="Times New Roman" panose="02020603050405020304" pitchFamily="18" charset="0"/>
              </a:rPr>
              <a:t>Results And Discussions</a:t>
            </a:r>
            <a:endParaRPr lang="en-IN" sz="3600" b="1" dirty="0">
              <a:latin typeface="Times New Roman" panose="02020603050405020304" pitchFamily="18" charset="0"/>
            </a:endParaRPr>
          </a:p>
        </p:txBody>
      </p:sp>
      <p:sp>
        <p:nvSpPr>
          <p:cNvPr id="3" name="Content Placeholder 2">
            <a:extLst>
              <a:ext uri="{FF2B5EF4-FFF2-40B4-BE49-F238E27FC236}">
                <a16:creationId xmlns:a16="http://schemas.microsoft.com/office/drawing/2014/main" id="{B55294DE-880E-43B0-ADBC-D172D1631ECB}"/>
              </a:ext>
            </a:extLst>
          </p:cNvPr>
          <p:cNvSpPr>
            <a:spLocks noGrp="1"/>
          </p:cNvSpPr>
          <p:nvPr>
            <p:ph idx="1"/>
          </p:nvPr>
        </p:nvSpPr>
        <p:spPr>
          <a:xfrm>
            <a:off x="838200" y="1825625"/>
            <a:ext cx="10515600" cy="4351338"/>
          </a:xfrm>
        </p:spPr>
        <p:txBody>
          <a:bodyPr/>
          <a:lstStyle/>
          <a:p>
            <a:r>
              <a:rPr lang="en-IN" sz="2400" dirty="0">
                <a:effectLst/>
                <a:latin typeface="Times New Roman" panose="02020603050405020304" pitchFamily="18" charset="0"/>
              </a:rPr>
              <a:t>The fluctuations of IMEP for 200 cycles at 1800rpm for various </a:t>
            </a:r>
            <a:r>
              <a:rPr lang="en-IN" sz="2400" dirty="0">
                <a:solidFill>
                  <a:srgbClr val="202124"/>
                </a:solidFill>
                <a:effectLst/>
                <a:latin typeface="Times New Roman" panose="02020603050405020304" pitchFamily="18" charset="0"/>
                <a:ea typeface="Calibri" panose="020F0502020204030204" pitchFamily="34" charset="0"/>
              </a:rPr>
              <a:t>compression</a:t>
            </a:r>
            <a:r>
              <a:rPr lang="en-IN" sz="2400" dirty="0">
                <a:effectLst/>
                <a:latin typeface="Times New Roman" panose="02020603050405020304" pitchFamily="18" charset="0"/>
                <a:ea typeface="Calibri" panose="020F0502020204030204" pitchFamily="34" charset="0"/>
              </a:rPr>
              <a:t> ratios</a:t>
            </a:r>
            <a:r>
              <a:rPr lang="en-IN" sz="2400" dirty="0">
                <a:effectLst/>
                <a:latin typeface="Times New Roman" panose="02020603050405020304" pitchFamily="18" charset="0"/>
              </a:rPr>
              <a:t> and spark timings at different loads have been recorded using engine analysis software.</a:t>
            </a:r>
          </a:p>
          <a:p>
            <a:r>
              <a:rPr lang="en-IN" sz="2400" dirty="0">
                <a:latin typeface="Times New Roman" panose="02020603050405020304" pitchFamily="18" charset="0"/>
                <a:ea typeface="Calibri" panose="020F0502020204030204" pitchFamily="34" charset="0"/>
              </a:rPr>
              <a:t>COV shows </a:t>
            </a:r>
            <a:r>
              <a:rPr lang="en-US" sz="2400" b="0" i="0" dirty="0">
                <a:solidFill>
                  <a:srgbClr val="202122"/>
                </a:solidFill>
                <a:effectLst/>
                <a:latin typeface="Times New Roman" panose="02020603050405020304" pitchFamily="18" charset="0"/>
              </a:rPr>
              <a:t> the extent of variability in relation to the mean of the population.</a:t>
            </a:r>
          </a:p>
          <a:p>
            <a:r>
              <a:rPr lang="en-US" sz="2400" dirty="0">
                <a:solidFill>
                  <a:srgbClr val="202122"/>
                </a:solidFill>
                <a:latin typeface="Times New Roman" panose="02020603050405020304" pitchFamily="18" charset="0"/>
              </a:rPr>
              <a:t>COV is defined as the ratio of standard deviation to the mean.</a:t>
            </a:r>
            <a:endParaRPr lang="en-IN" sz="1600" dirty="0">
              <a:solidFill>
                <a:srgbClr val="202122"/>
              </a:solidFill>
              <a:latin typeface="Times New Roman" panose="02020603050405020304" pitchFamily="18" charset="0"/>
            </a:endParaRPr>
          </a:p>
          <a:p>
            <a:r>
              <a:rPr lang="en-IN" sz="2200" dirty="0">
                <a:effectLst/>
                <a:latin typeface="Times New Roman" panose="02020603050405020304" pitchFamily="18" charset="0"/>
                <a:ea typeface="Arial" panose="020B0604020202020204" pitchFamily="34" charset="0"/>
              </a:rPr>
              <a:t>COV = (√((∑_(i=1)^n▒(¯X-Xi)^2 )/¯n)/¯X)        </a:t>
            </a:r>
            <a:r>
              <a:rPr lang="en-US" sz="2200" dirty="0">
                <a:solidFill>
                  <a:srgbClr val="202122"/>
                </a:solidFill>
                <a:latin typeface="Times New Roman" panose="02020603050405020304" pitchFamily="18" charset="0"/>
              </a:rPr>
              <a:t>where ,  </a:t>
            </a:r>
            <a:r>
              <a:rPr lang="en-IN" sz="2200" dirty="0">
                <a:effectLst/>
                <a:latin typeface="Times New Roman" panose="02020603050405020304" pitchFamily="18" charset="0"/>
                <a:ea typeface="Arial" panose="020B0604020202020204" pitchFamily="34" charset="0"/>
              </a:rPr>
              <a:t>¯X= (∑_(i=1)^n▒Xi)/n</a:t>
            </a:r>
          </a:p>
          <a:p>
            <a:r>
              <a:rPr lang="en-IN" sz="2400" dirty="0">
                <a:latin typeface="Times New Roman" panose="02020603050405020304" pitchFamily="18" charset="0"/>
                <a:ea typeface="Arial" panose="020B0604020202020204" pitchFamily="34" charset="0"/>
              </a:rPr>
              <a:t>Numerous graphs have been plotted by taking COV on y axis and Petrol blends (Ethanol% ), Spark timing and Compression Ratio on x axis with varying loads.</a:t>
            </a:r>
            <a:endParaRPr lang="en-US" sz="2400" dirty="0">
              <a:solidFill>
                <a:srgbClr val="202122"/>
              </a:solidFill>
              <a:latin typeface="Times New Roman" panose="02020603050405020304" pitchFamily="18" charset="0"/>
            </a:endParaRPr>
          </a:p>
        </p:txBody>
      </p:sp>
    </p:spTree>
    <p:extLst>
      <p:ext uri="{BB962C8B-B14F-4D97-AF65-F5344CB8AC3E}">
        <p14:creationId xmlns:p14="http://schemas.microsoft.com/office/powerpoint/2010/main" val="20175006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3489164-F88A-4BF1-986F-83ED9BA1CF6D}"/>
              </a:ext>
            </a:extLst>
          </p:cNvPr>
          <p:cNvPicPr>
            <a:picLocks noChangeAspect="1"/>
          </p:cNvPicPr>
          <p:nvPr/>
        </p:nvPicPr>
        <p:blipFill rotWithShape="1">
          <a:blip r:embed="rId2"/>
          <a:srcRect l="2396" r="24700" b="15639"/>
          <a:stretch/>
        </p:blipFill>
        <p:spPr>
          <a:xfrm>
            <a:off x="63611" y="383652"/>
            <a:ext cx="3872285" cy="3045348"/>
          </a:xfrm>
          <a:prstGeom prst="rect">
            <a:avLst/>
          </a:prstGeom>
        </p:spPr>
      </p:pic>
      <p:pic>
        <p:nvPicPr>
          <p:cNvPr id="11" name="Picture 10">
            <a:extLst>
              <a:ext uri="{FF2B5EF4-FFF2-40B4-BE49-F238E27FC236}">
                <a16:creationId xmlns:a16="http://schemas.microsoft.com/office/drawing/2014/main" id="{1FDC6C69-002A-4E61-9E3B-7520C4EEE16A}"/>
              </a:ext>
            </a:extLst>
          </p:cNvPr>
          <p:cNvPicPr>
            <a:picLocks noChangeAspect="1"/>
          </p:cNvPicPr>
          <p:nvPr/>
        </p:nvPicPr>
        <p:blipFill rotWithShape="1">
          <a:blip r:embed="rId3"/>
          <a:srcRect l="2081" r="25804" b="19797"/>
          <a:stretch/>
        </p:blipFill>
        <p:spPr>
          <a:xfrm>
            <a:off x="4159857" y="383652"/>
            <a:ext cx="3872285" cy="3045348"/>
          </a:xfrm>
          <a:prstGeom prst="rect">
            <a:avLst/>
          </a:prstGeom>
        </p:spPr>
      </p:pic>
      <p:pic>
        <p:nvPicPr>
          <p:cNvPr id="12" name="Picture 11">
            <a:extLst>
              <a:ext uri="{FF2B5EF4-FFF2-40B4-BE49-F238E27FC236}">
                <a16:creationId xmlns:a16="http://schemas.microsoft.com/office/drawing/2014/main" id="{EF0040D8-710D-4420-B644-62D28C70CDAC}"/>
              </a:ext>
            </a:extLst>
          </p:cNvPr>
          <p:cNvPicPr>
            <a:picLocks noChangeAspect="1"/>
          </p:cNvPicPr>
          <p:nvPr/>
        </p:nvPicPr>
        <p:blipFill rotWithShape="1">
          <a:blip r:embed="rId4"/>
          <a:srcRect l="2042" r="23127" b="16340"/>
          <a:stretch/>
        </p:blipFill>
        <p:spPr>
          <a:xfrm>
            <a:off x="8061297" y="383652"/>
            <a:ext cx="4039262" cy="3178532"/>
          </a:xfrm>
          <a:prstGeom prst="rect">
            <a:avLst/>
          </a:prstGeom>
        </p:spPr>
      </p:pic>
      <p:pic>
        <p:nvPicPr>
          <p:cNvPr id="13" name="Picture 12">
            <a:extLst>
              <a:ext uri="{FF2B5EF4-FFF2-40B4-BE49-F238E27FC236}">
                <a16:creationId xmlns:a16="http://schemas.microsoft.com/office/drawing/2014/main" id="{5F467D90-CE46-4BEB-9B1D-A5E173598342}"/>
              </a:ext>
            </a:extLst>
          </p:cNvPr>
          <p:cNvPicPr>
            <a:picLocks noChangeAspect="1"/>
          </p:cNvPicPr>
          <p:nvPr/>
        </p:nvPicPr>
        <p:blipFill rotWithShape="1">
          <a:blip r:embed="rId5"/>
          <a:srcRect r="15143" b="21656"/>
          <a:stretch/>
        </p:blipFill>
        <p:spPr>
          <a:xfrm>
            <a:off x="1006944" y="3429000"/>
            <a:ext cx="4865094" cy="3178532"/>
          </a:xfrm>
          <a:prstGeom prst="rect">
            <a:avLst/>
          </a:prstGeom>
        </p:spPr>
      </p:pic>
      <p:pic>
        <p:nvPicPr>
          <p:cNvPr id="14" name="Picture 13">
            <a:extLst>
              <a:ext uri="{FF2B5EF4-FFF2-40B4-BE49-F238E27FC236}">
                <a16:creationId xmlns:a16="http://schemas.microsoft.com/office/drawing/2014/main" id="{49FD7DD0-1021-4B5A-89AD-B0098470B922}"/>
              </a:ext>
            </a:extLst>
          </p:cNvPr>
          <p:cNvPicPr>
            <a:picLocks noChangeAspect="1"/>
          </p:cNvPicPr>
          <p:nvPr/>
        </p:nvPicPr>
        <p:blipFill rotWithShape="1">
          <a:blip r:embed="rId6"/>
          <a:srcRect t="-188" r="5838" b="20990"/>
          <a:stretch/>
        </p:blipFill>
        <p:spPr>
          <a:xfrm>
            <a:off x="6319964" y="3340021"/>
            <a:ext cx="5398605" cy="3356491"/>
          </a:xfrm>
          <a:prstGeom prst="rect">
            <a:avLst/>
          </a:prstGeom>
        </p:spPr>
      </p:pic>
    </p:spTree>
    <p:extLst>
      <p:ext uri="{BB962C8B-B14F-4D97-AF65-F5344CB8AC3E}">
        <p14:creationId xmlns:p14="http://schemas.microsoft.com/office/powerpoint/2010/main" val="20448609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600" b="1" dirty="0">
                <a:latin typeface="Times New Roman" panose="02020603050405020304" pitchFamily="18" charset="0"/>
              </a:rPr>
              <a:t>Conclusion</a:t>
            </a:r>
          </a:p>
        </p:txBody>
      </p:sp>
      <p:sp>
        <p:nvSpPr>
          <p:cNvPr id="3" name="Content Placeholder 2"/>
          <p:cNvSpPr>
            <a:spLocks noGrp="1"/>
          </p:cNvSpPr>
          <p:nvPr>
            <p:ph idx="1"/>
          </p:nvPr>
        </p:nvSpPr>
        <p:spPr/>
        <p:txBody>
          <a:bodyPr vert="horz" lIns="91440" tIns="45720" rIns="91440" bIns="45720" rtlCol="0" anchor="t">
            <a:normAutofit/>
          </a:bodyPr>
          <a:lstStyle/>
          <a:p>
            <a:pPr>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From all the above observations with varying </a:t>
            </a:r>
            <a:r>
              <a:rPr lang="en-IN" sz="2400" dirty="0">
                <a:latin typeface="Times New Roman" panose="02020603050405020304" pitchFamily="18" charset="0"/>
              </a:rPr>
              <a:t>L</a:t>
            </a:r>
            <a:r>
              <a:rPr lang="en-IN" sz="2400" dirty="0">
                <a:latin typeface="Times New Roman" panose="02020603050405020304" pitchFamily="18" charset="0"/>
                <a:cs typeface="Times New Roman" panose="02020603050405020304" pitchFamily="18" charset="0"/>
              </a:rPr>
              <a:t>oads (08,10,12kg), Compression </a:t>
            </a:r>
            <a:r>
              <a:rPr lang="en-IN" sz="2400" dirty="0">
                <a:latin typeface="Times New Roman" panose="02020603050405020304" pitchFamily="18" charset="0"/>
              </a:rPr>
              <a:t>R</a:t>
            </a:r>
            <a:r>
              <a:rPr lang="en-IN" sz="2400" dirty="0">
                <a:latin typeface="Times New Roman" panose="02020603050405020304" pitchFamily="18" charset="0"/>
                <a:cs typeface="Times New Roman" panose="02020603050405020304" pitchFamily="18" charset="0"/>
              </a:rPr>
              <a:t>atios (08,09,10) and Spark Timings(-4, STD, +4) for all 5 blends (E0,E5,E10,E15,E20) it is clear that,</a:t>
            </a:r>
            <a:r>
              <a:rPr lang="en-IN" sz="2400" dirty="0">
                <a:latin typeface="Times New Roman" panose="02020603050405020304" pitchFamily="18" charset="0"/>
              </a:rPr>
              <a:t> </a:t>
            </a:r>
          </a:p>
          <a:p>
            <a:r>
              <a:rPr lang="en-IN" sz="2400" dirty="0">
                <a:latin typeface="Times New Roman" panose="02020603050405020304" pitchFamily="18" charset="0"/>
              </a:rPr>
              <a:t>Best Compression Ratio=10</a:t>
            </a:r>
          </a:p>
          <a:p>
            <a:r>
              <a:rPr lang="en-IN" sz="2400" dirty="0">
                <a:latin typeface="Times New Roman" panose="02020603050405020304" pitchFamily="18" charset="0"/>
                <a:cs typeface="Times New Roman" panose="02020603050405020304" pitchFamily="18" charset="0"/>
              </a:rPr>
              <a:t>Best Spark Timing=STD</a:t>
            </a:r>
          </a:p>
          <a:p>
            <a:r>
              <a:rPr lang="en-IN" sz="2400" dirty="0">
                <a:latin typeface="Times New Roman" panose="02020603050405020304" pitchFamily="18" charset="0"/>
                <a:cs typeface="Times New Roman" panose="02020603050405020304" pitchFamily="18" charset="0"/>
              </a:rPr>
              <a:t>Best load=12 kg</a:t>
            </a:r>
          </a:p>
          <a:p>
            <a:pPr>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That implies, 10STD</a:t>
            </a:r>
            <a:r>
              <a:rPr lang="en-IN" sz="2400" dirty="0">
                <a:latin typeface="Times New Roman" panose="02020603050405020304" pitchFamily="18" charset="0"/>
              </a:rPr>
              <a:t>_12kg is the best condition.</a:t>
            </a:r>
          </a:p>
          <a:p>
            <a:pPr>
              <a:buFont typeface="Wingdings" panose="05000000000000000000" pitchFamily="2" charset="2"/>
              <a:buChar char="Ø"/>
            </a:pPr>
            <a:r>
              <a:rPr lang="en-IN" sz="2400" dirty="0">
                <a:latin typeface="Times New Roman" panose="02020603050405020304" pitchFamily="18" charset="0"/>
              </a:rPr>
              <a:t>Under this condition with 5 different blends it was clearly observed that blend E20 displays the least variation.</a:t>
            </a:r>
          </a:p>
          <a:p>
            <a:pPr>
              <a:buFont typeface="Wingdings" panose="05000000000000000000" pitchFamily="2" charset="2"/>
              <a:buChar char="Ø"/>
            </a:pPr>
            <a:endParaRPr lang="en-IN" sz="2400" dirty="0">
              <a:latin typeface="Times New Roman" panose="02020603050405020304" pitchFamily="18" charset="0"/>
            </a:endParaRPr>
          </a:p>
          <a:p>
            <a:pPr marL="0" indent="0">
              <a:buNone/>
            </a:pPr>
            <a:endParaRPr lang="en-IN" sz="24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724BC9AB-BEA1-4548-8C09-A61FE2F15F7E}"/>
              </a:ext>
            </a:extLst>
          </p:cNvPr>
          <p:cNvPicPr>
            <a:picLocks noChangeAspect="1"/>
          </p:cNvPicPr>
          <p:nvPr/>
        </p:nvPicPr>
        <p:blipFill>
          <a:blip r:embed="rId2"/>
          <a:stretch>
            <a:fillRect/>
          </a:stretch>
        </p:blipFill>
        <p:spPr>
          <a:xfrm>
            <a:off x="8476090" y="6210473"/>
            <a:ext cx="3571585" cy="57606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600" b="1" dirty="0">
                <a:latin typeface="Times New Roman" panose="02020603050405020304" pitchFamily="18" charset="0"/>
              </a:rPr>
              <a:t>Reference</a:t>
            </a:r>
          </a:p>
        </p:txBody>
      </p:sp>
      <p:sp>
        <p:nvSpPr>
          <p:cNvPr id="3" name="Content Placeholder 2"/>
          <p:cNvSpPr>
            <a:spLocks noGrp="1"/>
          </p:cNvSpPr>
          <p:nvPr>
            <p:ph idx="1"/>
          </p:nvPr>
        </p:nvSpPr>
        <p:spPr/>
        <p:txBody>
          <a:bodyPr>
            <a:normAutofit fontScale="85000" lnSpcReduction="10000"/>
          </a:bodyPr>
          <a:lstStyle/>
          <a:p>
            <a:pPr marL="342900" lvl="0" indent="-342900" algn="just">
              <a:lnSpc>
                <a:spcPct val="150000"/>
              </a:lnSpc>
              <a:buFont typeface="+mj-lt"/>
              <a:buAutoNum type="arabicPeriod"/>
            </a:pPr>
            <a:r>
              <a:rPr lang="en-IN" sz="1800" dirty="0" err="1">
                <a:solidFill>
                  <a:srgbClr val="222222"/>
                </a:solidFill>
                <a:effectLst/>
                <a:latin typeface="Arial" panose="020B0604020202020204" pitchFamily="34" charset="0"/>
                <a:ea typeface="Times New Roman" panose="02020603050405020304" pitchFamily="18" charset="0"/>
                <a:cs typeface="Arial" panose="020B0604020202020204" pitchFamily="34" charset="0"/>
              </a:rPr>
              <a:t>Yüksel</a:t>
            </a:r>
            <a:r>
              <a:rPr lang="en-IN" sz="1800"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 F. and </a:t>
            </a:r>
            <a:r>
              <a:rPr lang="en-IN" sz="1800" dirty="0" err="1">
                <a:solidFill>
                  <a:srgbClr val="222222"/>
                </a:solidFill>
                <a:effectLst/>
                <a:latin typeface="Arial" panose="020B0604020202020204" pitchFamily="34" charset="0"/>
                <a:ea typeface="Times New Roman" panose="02020603050405020304" pitchFamily="18" charset="0"/>
                <a:cs typeface="Arial" panose="020B0604020202020204" pitchFamily="34" charset="0"/>
              </a:rPr>
              <a:t>Yüksel</a:t>
            </a:r>
            <a:r>
              <a:rPr lang="en-IN" sz="1800"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 B., 2004. The use of ethanol–gasoline blend as a fuel in an SI engine. </a:t>
            </a:r>
            <a:r>
              <a:rPr lang="en-IN" sz="1800" i="1"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Renewable energy</a:t>
            </a:r>
            <a:r>
              <a:rPr lang="en-IN" sz="1800"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 </a:t>
            </a:r>
            <a:r>
              <a:rPr lang="en-IN" sz="1800" i="1"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29</a:t>
            </a:r>
            <a:r>
              <a:rPr lang="en-IN" sz="1800"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(7), pp.1181-1191.</a:t>
            </a:r>
            <a:endParaRPr lang="en-IN" sz="1800" dirty="0">
              <a:effectLst/>
              <a:latin typeface="Arial" panose="020B0604020202020204" pitchFamily="34" charset="0"/>
              <a:ea typeface="Times New Roman" panose="02020603050405020304" pitchFamily="18" charset="0"/>
              <a:cs typeface="Arial" panose="020B0604020202020204" pitchFamily="34" charset="0"/>
            </a:endParaRPr>
          </a:p>
          <a:p>
            <a:pPr marL="342900" lvl="0" indent="-342900" algn="just">
              <a:lnSpc>
                <a:spcPct val="150000"/>
              </a:lnSpc>
              <a:buFont typeface="+mj-lt"/>
              <a:buAutoNum type="arabicPeriod"/>
            </a:pPr>
            <a:r>
              <a:rPr lang="en-IN" sz="1800"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Mourad, M. and Mahmoud, K., 2019. Investigation into SI engine performance characteristics and emissions fuelled with ethanol/butanol-gasoline blends. </a:t>
            </a:r>
            <a:r>
              <a:rPr lang="en-IN" sz="1800" i="1"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Renewable Energy</a:t>
            </a:r>
            <a:r>
              <a:rPr lang="en-IN" sz="1800"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 </a:t>
            </a:r>
            <a:r>
              <a:rPr lang="en-IN" sz="1800" i="1"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143</a:t>
            </a:r>
            <a:r>
              <a:rPr lang="en-IN" sz="1800"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 pp.762-771.</a:t>
            </a:r>
            <a:endParaRPr lang="en-IN" sz="1800" dirty="0">
              <a:effectLst/>
              <a:latin typeface="Arial" panose="020B0604020202020204" pitchFamily="34" charset="0"/>
              <a:ea typeface="Times New Roman" panose="02020603050405020304" pitchFamily="18" charset="0"/>
              <a:cs typeface="Arial" panose="020B0604020202020204" pitchFamily="34" charset="0"/>
            </a:endParaRPr>
          </a:p>
          <a:p>
            <a:pPr marL="342900" lvl="0" indent="-342900" algn="just">
              <a:lnSpc>
                <a:spcPct val="150000"/>
              </a:lnSpc>
              <a:buFont typeface="+mj-lt"/>
              <a:buAutoNum type="arabicPeriod"/>
            </a:pPr>
            <a:r>
              <a:rPr lang="en-IN" sz="1800" dirty="0" err="1">
                <a:solidFill>
                  <a:srgbClr val="222222"/>
                </a:solidFill>
                <a:effectLst/>
                <a:latin typeface="Arial" panose="020B0604020202020204" pitchFamily="34" charset="0"/>
                <a:ea typeface="Times New Roman" panose="02020603050405020304" pitchFamily="18" charset="0"/>
                <a:cs typeface="Arial" panose="020B0604020202020204" pitchFamily="34" charset="0"/>
              </a:rPr>
              <a:t>Topgül</a:t>
            </a:r>
            <a:r>
              <a:rPr lang="en-IN" sz="1800"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 T., </a:t>
            </a:r>
            <a:r>
              <a:rPr lang="en-IN" sz="1800" dirty="0" err="1">
                <a:solidFill>
                  <a:srgbClr val="222222"/>
                </a:solidFill>
                <a:effectLst/>
                <a:latin typeface="Arial" panose="020B0604020202020204" pitchFamily="34" charset="0"/>
                <a:ea typeface="Times New Roman" panose="02020603050405020304" pitchFamily="18" charset="0"/>
                <a:cs typeface="Arial" panose="020B0604020202020204" pitchFamily="34" charset="0"/>
              </a:rPr>
              <a:t>Yücesu</a:t>
            </a:r>
            <a:r>
              <a:rPr lang="en-IN" sz="1800"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 H.S., </a:t>
            </a:r>
            <a:r>
              <a:rPr lang="en-IN" sz="1800" dirty="0" err="1">
                <a:solidFill>
                  <a:srgbClr val="222222"/>
                </a:solidFill>
                <a:effectLst/>
                <a:latin typeface="Arial" panose="020B0604020202020204" pitchFamily="34" charset="0"/>
                <a:ea typeface="Times New Roman" panose="02020603050405020304" pitchFamily="18" charset="0"/>
                <a:cs typeface="Arial" panose="020B0604020202020204" pitchFamily="34" charset="0"/>
              </a:rPr>
              <a:t>Cinar</a:t>
            </a:r>
            <a:r>
              <a:rPr lang="en-IN" sz="1800"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 C. and </a:t>
            </a:r>
            <a:r>
              <a:rPr lang="en-IN" sz="1800" dirty="0" err="1">
                <a:solidFill>
                  <a:srgbClr val="222222"/>
                </a:solidFill>
                <a:effectLst/>
                <a:latin typeface="Arial" panose="020B0604020202020204" pitchFamily="34" charset="0"/>
                <a:ea typeface="Times New Roman" panose="02020603050405020304" pitchFamily="18" charset="0"/>
                <a:cs typeface="Arial" panose="020B0604020202020204" pitchFamily="34" charset="0"/>
              </a:rPr>
              <a:t>Koca</a:t>
            </a:r>
            <a:r>
              <a:rPr lang="en-IN" sz="1800"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 A., 2006. The effects of ethanol–unleaded gasoline blends and ignition timing on engine performance and exhaust emissions. </a:t>
            </a:r>
            <a:r>
              <a:rPr lang="en-IN" sz="1800" i="1"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Renewable energy</a:t>
            </a:r>
            <a:r>
              <a:rPr lang="en-IN" sz="1800"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 </a:t>
            </a:r>
            <a:r>
              <a:rPr lang="en-IN" sz="1800" i="1"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31</a:t>
            </a:r>
            <a:r>
              <a:rPr lang="en-IN" sz="1800"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(15), pp.2534-2542.</a:t>
            </a:r>
            <a:endParaRPr lang="en-IN" sz="1800" dirty="0">
              <a:effectLst/>
              <a:latin typeface="Arial" panose="020B0604020202020204" pitchFamily="34" charset="0"/>
              <a:ea typeface="Times New Roman" panose="02020603050405020304" pitchFamily="18" charset="0"/>
              <a:cs typeface="Arial" panose="020B0604020202020204" pitchFamily="34" charset="0"/>
            </a:endParaRPr>
          </a:p>
          <a:p>
            <a:pPr marL="342900" lvl="0" indent="-342900" algn="just">
              <a:lnSpc>
                <a:spcPct val="150000"/>
              </a:lnSpc>
              <a:buFont typeface="+mj-lt"/>
              <a:buAutoNum type="arabicPeriod"/>
            </a:pPr>
            <a:r>
              <a:rPr lang="en-IN" sz="1800" dirty="0" err="1">
                <a:solidFill>
                  <a:srgbClr val="222222"/>
                </a:solidFill>
                <a:effectLst/>
                <a:latin typeface="Arial" panose="020B0604020202020204" pitchFamily="34" charset="0"/>
                <a:ea typeface="Times New Roman" panose="02020603050405020304" pitchFamily="18" charset="0"/>
                <a:cs typeface="Arial" panose="020B0604020202020204" pitchFamily="34" charset="0"/>
              </a:rPr>
              <a:t>Celik</a:t>
            </a:r>
            <a:r>
              <a:rPr lang="en-IN" sz="1800"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 M.B., 2008. Experimental determination of suitable ethanol–gasoline blend rate at high compression ratio for gasoline engine. </a:t>
            </a:r>
            <a:r>
              <a:rPr lang="en-IN" sz="1800" i="1"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Applied Thermal Engineering</a:t>
            </a:r>
            <a:r>
              <a:rPr lang="en-IN" sz="1800"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 </a:t>
            </a:r>
            <a:r>
              <a:rPr lang="en-IN" sz="1800" i="1"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28</a:t>
            </a:r>
            <a:r>
              <a:rPr lang="en-IN" sz="1800"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(5-6), pp.396-404.</a:t>
            </a:r>
            <a:endParaRPr lang="en-IN" sz="1800" dirty="0">
              <a:effectLst/>
              <a:latin typeface="Arial" panose="020B0604020202020204" pitchFamily="34" charset="0"/>
              <a:ea typeface="Times New Roman" panose="02020603050405020304" pitchFamily="18" charset="0"/>
              <a:cs typeface="Arial" panose="020B0604020202020204" pitchFamily="34" charset="0"/>
            </a:endParaRPr>
          </a:p>
          <a:p>
            <a:pPr marL="342900" lvl="0" indent="-342900" algn="just">
              <a:lnSpc>
                <a:spcPct val="150000"/>
              </a:lnSpc>
              <a:spcAft>
                <a:spcPts val="1000"/>
              </a:spcAft>
              <a:buFont typeface="+mj-lt"/>
              <a:buAutoNum type="arabicPeriod"/>
            </a:pPr>
            <a:r>
              <a:rPr lang="en-IN" sz="1800"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Hsieh, W.D., Chen, R.H., Wu, T.L. and Lin, T.H., 2002. Engine performance and pollutant emission of an SI engine using ethanol–gasoline blended fuels. </a:t>
            </a:r>
            <a:r>
              <a:rPr lang="en-IN" sz="1800" i="1"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Atmospheric Environment</a:t>
            </a:r>
            <a:r>
              <a:rPr lang="en-IN" sz="1800"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 </a:t>
            </a:r>
            <a:r>
              <a:rPr lang="en-IN" sz="1800" i="1"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36</a:t>
            </a:r>
            <a:r>
              <a:rPr lang="en-IN" sz="1800"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(3), pp.403-410.</a:t>
            </a:r>
            <a:endParaRPr lang="en-IN" sz="1800" dirty="0">
              <a:effectLst/>
              <a:latin typeface="Arial" panose="020B0604020202020204" pitchFamily="34" charset="0"/>
              <a:ea typeface="Times New Roman" panose="02020603050405020304" pitchFamily="18"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0B87E7DC-4214-48DA-A26D-CA75B7D1B61A}"/>
              </a:ext>
            </a:extLst>
          </p:cNvPr>
          <p:cNvPicPr>
            <a:picLocks noChangeAspect="1"/>
          </p:cNvPicPr>
          <p:nvPr/>
        </p:nvPicPr>
        <p:blipFill>
          <a:blip r:embed="rId2"/>
          <a:stretch>
            <a:fillRect/>
          </a:stretch>
        </p:blipFill>
        <p:spPr>
          <a:xfrm>
            <a:off x="8476090" y="6210473"/>
            <a:ext cx="3571585" cy="57606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1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470083"/>
            <a:ext cx="10515600" cy="3313133"/>
          </a:xfrm>
        </p:spPr>
      </p:pic>
      <p:pic>
        <p:nvPicPr>
          <p:cNvPr id="4" name="Content Placeholder 3"/>
          <p:cNvPicPr>
            <a:picLocks noChangeAspect="1"/>
          </p:cNvPicPr>
          <p:nvPr/>
        </p:nvPicPr>
        <p:blipFill>
          <a:blip r:embed="rId3"/>
          <a:stretch>
            <a:fillRect/>
          </a:stretch>
        </p:blipFill>
        <p:spPr>
          <a:xfrm>
            <a:off x="8568690" y="6249035"/>
            <a:ext cx="3569406" cy="576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12776"/>
            <a:ext cx="10515600" cy="692398"/>
          </a:xfrm>
        </p:spPr>
        <p:txBody>
          <a:bodyPr>
            <a:noAutofit/>
          </a:bodyPr>
          <a:lstStyle/>
          <a:p>
            <a:pPr algn="ctr"/>
            <a:r>
              <a:rPr lang="en-US" sz="3600" b="1" dirty="0">
                <a:latin typeface="Times New Roman" panose="02020603050405020304" pitchFamily="18" charset="0"/>
                <a:cs typeface="Times New Roman" panose="02020603050405020304" pitchFamily="18" charset="0"/>
              </a:rPr>
              <a:t>A</a:t>
            </a:r>
            <a:r>
              <a:rPr lang="en-IN" sz="3600" b="1" dirty="0">
                <a:latin typeface="Times New Roman" panose="02020603050405020304" pitchFamily="18" charset="0"/>
                <a:cs typeface="Times New Roman" panose="02020603050405020304" pitchFamily="18" charset="0"/>
              </a:rPr>
              <a:t>bstract</a:t>
            </a:r>
          </a:p>
        </p:txBody>
      </p:sp>
      <p:sp>
        <p:nvSpPr>
          <p:cNvPr id="3" name="Content Placeholder 2"/>
          <p:cNvSpPr>
            <a:spLocks noGrp="1"/>
          </p:cNvSpPr>
          <p:nvPr>
            <p:ph idx="1"/>
          </p:nvPr>
        </p:nvSpPr>
        <p:spPr>
          <a:xfrm>
            <a:off x="838200" y="1581702"/>
            <a:ext cx="10515600" cy="4351338"/>
          </a:xfrm>
        </p:spPr>
        <p:txBody>
          <a:bodyPr>
            <a:normAutofit/>
          </a:bodyPr>
          <a:lstStyle/>
          <a:p>
            <a:r>
              <a:rPr lang="en-US" sz="2400" dirty="0">
                <a:latin typeface="Times New Roman" panose="02020603050405020304" pitchFamily="18" charset="0"/>
                <a:ea typeface="Cambria" panose="02040503050406030204" pitchFamily="18" charset="0"/>
                <a:cs typeface="Times New Roman" panose="02020603050405020304" pitchFamily="18" charset="0"/>
              </a:rPr>
              <a:t>Combustion engines are primary mode of transportation using fossil fuel which are being replaced by alternative fuels.</a:t>
            </a:r>
          </a:p>
          <a:p>
            <a:r>
              <a:rPr lang="en-US" sz="2400" dirty="0">
                <a:latin typeface="Times New Roman" panose="02020603050405020304" pitchFamily="18" charset="0"/>
                <a:ea typeface="Cambria" panose="02040503050406030204" pitchFamily="18" charset="0"/>
                <a:cs typeface="Times New Roman" panose="02020603050405020304" pitchFamily="18" charset="0"/>
              </a:rPr>
              <a:t>This presentation is aimed at understanding the cycle by cycle variations in an SI engine for different conditions.</a:t>
            </a:r>
          </a:p>
          <a:p>
            <a:r>
              <a:rPr lang="en-US" sz="2400" dirty="0">
                <a:latin typeface="Times New Roman" panose="02020603050405020304" pitchFamily="18" charset="0"/>
                <a:ea typeface="Cambria" panose="02040503050406030204" pitchFamily="18" charset="0"/>
                <a:cs typeface="Times New Roman" panose="02020603050405020304" pitchFamily="18" charset="0"/>
              </a:rPr>
              <a:t>Introduction to SI engines and Ethanol, along with literature review, objectives and method of approach will be discussed. </a:t>
            </a:r>
          </a:p>
          <a:p>
            <a:endParaRPr lang="en-IN" sz="2400" dirty="0">
              <a:latin typeface="Times New Roman" panose="02020603050405020304" pitchFamily="18" charset="0"/>
              <a:ea typeface="Cambria" panose="02040503050406030204" pitchFamily="18" charset="0"/>
              <a:cs typeface="Times New Roman" panose="02020603050405020304" pitchFamily="18" charset="0"/>
            </a:endParaRPr>
          </a:p>
        </p:txBody>
      </p:sp>
      <p:pic>
        <p:nvPicPr>
          <p:cNvPr id="4" name="Picture 3"/>
          <p:cNvPicPr>
            <a:picLocks noChangeAspect="1"/>
          </p:cNvPicPr>
          <p:nvPr/>
        </p:nvPicPr>
        <p:blipFill>
          <a:blip r:embed="rId2"/>
          <a:stretch>
            <a:fillRect/>
          </a:stretch>
        </p:blipFill>
        <p:spPr>
          <a:xfrm>
            <a:off x="8476090" y="6210473"/>
            <a:ext cx="3571585" cy="576062"/>
          </a:xfrm>
          <a:prstGeom prst="rect">
            <a:avLst/>
          </a:prstGeom>
        </p:spPr>
      </p:pic>
      <p:pic>
        <p:nvPicPr>
          <p:cNvPr id="5" name="Picture 4"/>
          <p:cNvPicPr>
            <a:picLocks noChangeAspect="1"/>
          </p:cNvPicPr>
          <p:nvPr/>
        </p:nvPicPr>
        <p:blipFill>
          <a:blip r:embed="rId3"/>
          <a:stretch>
            <a:fillRect/>
          </a:stretch>
        </p:blipFill>
        <p:spPr>
          <a:xfrm>
            <a:off x="2208436" y="4007438"/>
            <a:ext cx="2442423" cy="2556769"/>
          </a:xfrm>
          <a:prstGeom prst="rect">
            <a:avLst/>
          </a:prstGeom>
        </p:spPr>
      </p:pic>
      <p:pic>
        <p:nvPicPr>
          <p:cNvPr id="6" name="Picture 5"/>
          <p:cNvPicPr>
            <a:picLocks noChangeAspect="1"/>
          </p:cNvPicPr>
          <p:nvPr/>
        </p:nvPicPr>
        <p:blipFill>
          <a:blip r:embed="rId4"/>
          <a:stretch>
            <a:fillRect/>
          </a:stretch>
        </p:blipFill>
        <p:spPr>
          <a:xfrm>
            <a:off x="5810792" y="3998071"/>
            <a:ext cx="3831269" cy="215317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IN" sz="3600" b="1" dirty="0">
                <a:latin typeface="Times New Roman" panose="02020603050405020304" pitchFamily="18" charset="0"/>
                <a:cs typeface="Times New Roman" panose="02020603050405020304" pitchFamily="18" charset="0"/>
              </a:rPr>
              <a:t>Introduction</a:t>
            </a:r>
          </a:p>
        </p:txBody>
      </p:sp>
      <p:sp>
        <p:nvSpPr>
          <p:cNvPr id="3" name="Content Placeholder 2"/>
          <p:cNvSpPr>
            <a:spLocks noGrp="1"/>
          </p:cNvSpPr>
          <p:nvPr>
            <p:ph sz="half" idx="1"/>
          </p:nvPr>
        </p:nvSpPr>
        <p:spPr>
          <a:xfrm>
            <a:off x="838200" y="1825625"/>
            <a:ext cx="10846435" cy="4351655"/>
          </a:xfrm>
        </p:spPr>
        <p:txBody>
          <a:bodyPr/>
          <a:lstStyle/>
          <a:p>
            <a:pPr marL="360045" marR="0" indent="-360045">
              <a:lnSpc>
                <a:spcPct val="119000"/>
              </a:lnSpc>
              <a:spcBef>
                <a:spcPts val="0"/>
              </a:spcBef>
              <a:spcAft>
                <a:spcPts val="600"/>
              </a:spcAft>
            </a:pPr>
            <a:r>
              <a:rPr lang="en-US" sz="2400" kern="1400" dirty="0">
                <a:ln>
                  <a:noFill/>
                </a:ln>
                <a:solidFill>
                  <a:srgbClr val="000000"/>
                </a:solidFill>
                <a:effectLst/>
                <a:latin typeface="Times New Roman" panose="02020603050405020304" pitchFamily="18" charset="0"/>
                <a:ea typeface="Cambria" panose="02040503050406030204" pitchFamily="18" charset="0"/>
                <a:cs typeface="Times New Roman" panose="02020603050405020304" pitchFamily="18" charset="0"/>
              </a:rPr>
              <a:t>A four-stroke engine is an internal combustion engine in which the piston completes four separate strokes. </a:t>
            </a:r>
          </a:p>
          <a:p>
            <a:pPr marL="360045" marR="0" indent="-360045">
              <a:lnSpc>
                <a:spcPct val="119000"/>
              </a:lnSpc>
              <a:spcBef>
                <a:spcPts val="0"/>
              </a:spcBef>
              <a:spcAft>
                <a:spcPts val="600"/>
              </a:spcAft>
            </a:pPr>
            <a:endParaRPr lang="en-IN" altLang="en-US" sz="2600" kern="1400" dirty="0">
              <a:ln>
                <a:noFill/>
              </a:ln>
              <a:solidFill>
                <a:srgbClr val="000000"/>
              </a:solidFill>
              <a:effectLst/>
              <a:latin typeface="Times New Roman" panose="02020603050405020304" pitchFamily="18" charset="0"/>
              <a:ea typeface="Cambria" panose="02040503050406030204" pitchFamily="18" charset="0"/>
              <a:cs typeface="Times New Roman" panose="02020603050405020304" pitchFamily="18" charset="0"/>
            </a:endParaRPr>
          </a:p>
        </p:txBody>
      </p:sp>
      <p:pic>
        <p:nvPicPr>
          <p:cNvPr id="4" name="Picture 3"/>
          <p:cNvPicPr>
            <a:picLocks noChangeAspect="1"/>
          </p:cNvPicPr>
          <p:nvPr/>
        </p:nvPicPr>
        <p:blipFill>
          <a:blip r:embed="rId2"/>
          <a:stretch>
            <a:fillRect/>
          </a:stretch>
        </p:blipFill>
        <p:spPr>
          <a:xfrm>
            <a:off x="8476090" y="6210473"/>
            <a:ext cx="3571585" cy="576062"/>
          </a:xfrm>
          <a:prstGeom prst="rect">
            <a:avLst/>
          </a:prstGeom>
        </p:spPr>
      </p:pic>
      <p:pic>
        <p:nvPicPr>
          <p:cNvPr id="5" name="Content Placeholder 4" descr="C:\Users\91827\OneDrive\Documents\Studies\7th Sem\Project\Pictures\ce34c2cbfb9894172eeabb59e5f340bb.gifce34c2cbfb9894172eeabb59e5f340bb"/>
          <p:cNvPicPr>
            <a:picLocks noGrp="1" noChangeAspect="1"/>
          </p:cNvPicPr>
          <p:nvPr>
            <p:ph sz="half" idx="2"/>
          </p:nvPr>
        </p:nvPicPr>
        <p:blipFill>
          <a:blip r:embed="rId3"/>
          <a:srcRect/>
          <a:stretch>
            <a:fillRect/>
          </a:stretch>
        </p:blipFill>
        <p:spPr>
          <a:xfrm>
            <a:off x="7507605" y="2509520"/>
            <a:ext cx="3592195" cy="3260725"/>
          </a:xfrm>
          <a:prstGeom prst="rect">
            <a:avLst/>
          </a:prstGeom>
        </p:spPr>
      </p:pic>
      <p:sp>
        <p:nvSpPr>
          <p:cNvPr id="6" name="Text Box 5"/>
          <p:cNvSpPr txBox="1"/>
          <p:nvPr/>
        </p:nvSpPr>
        <p:spPr>
          <a:xfrm>
            <a:off x="838200" y="3061970"/>
            <a:ext cx="6229985" cy="2308324"/>
          </a:xfrm>
          <a:prstGeom prst="rect">
            <a:avLst/>
          </a:prstGeom>
          <a:noFill/>
        </p:spPr>
        <p:txBody>
          <a:bodyPr wrap="square" lIns="91440" tIns="45720" rIns="91440" bIns="45720" rtlCol="0" anchor="t">
            <a:spAutoFit/>
          </a:bodyPr>
          <a:lstStyle/>
          <a:p>
            <a:pPr marL="457200" indent="-457200">
              <a:buFont typeface="Arial" panose="020B0604020202020204" pitchFamily="34" charset="0"/>
              <a:buChar char="•"/>
            </a:pPr>
            <a:r>
              <a:rPr lang="en-IN" altLang="en-US" sz="2400" kern="1400" dirty="0">
                <a:ln>
                  <a:noFill/>
                </a:ln>
                <a:solidFill>
                  <a:srgbClr val="000000"/>
                </a:solidFill>
                <a:effectLst/>
                <a:latin typeface="Times New Roman" panose="02020603050405020304" pitchFamily="18" charset="0"/>
                <a:ea typeface="Cambria" panose="02040503050406030204" pitchFamily="18" charset="0"/>
                <a:cs typeface="Times New Roman" panose="02020603050405020304" pitchFamily="18" charset="0"/>
                <a:sym typeface="Times New Roman" panose="02020603050405020304" pitchFamily="18" charset="0"/>
              </a:rPr>
              <a:t>The combustion process is not repetitive from cycle to cycle. This can be found out easily if we trace the pressure in the cylinder.</a:t>
            </a:r>
            <a:endParaRPr lang="en-IN" altLang="en-US" sz="2400" kern="1400" dirty="0">
              <a:ln>
                <a:noFill/>
              </a:ln>
              <a:solidFill>
                <a:srgbClr val="000000"/>
              </a:solidFill>
              <a:effectLst/>
              <a:latin typeface="Times New Roman" panose="02020603050405020304" pitchFamily="18" charset="0"/>
              <a:ea typeface="Cambria" panose="02040503050406030204" pitchFamily="18" charset="0"/>
              <a:cs typeface="Times New Roman" panose="02020603050405020304" pitchFamily="18" charset="0"/>
            </a:endParaRPr>
          </a:p>
          <a:p>
            <a:pPr marL="457200" indent="-457200">
              <a:buFont typeface="Arial" panose="020B0604020202020204" pitchFamily="34" charset="0"/>
              <a:buChar char="•"/>
            </a:pPr>
            <a:endParaRPr lang="en-IN" altLang="en-US" sz="2400" kern="1400" dirty="0">
              <a:ln>
                <a:noFill/>
              </a:ln>
              <a:solidFill>
                <a:srgbClr val="000000"/>
              </a:solidFill>
              <a:effectLst/>
              <a:latin typeface="Times New Roman" panose="02020603050405020304" pitchFamily="18" charset="0"/>
              <a:ea typeface="Cambria" panose="02040503050406030204" pitchFamily="18" charset="0"/>
              <a:cs typeface="Times New Roman" panose="02020603050405020304" pitchFamily="18" charset="0"/>
              <a:sym typeface="Times New Roman" panose="02020603050405020304" pitchFamily="18" charset="0"/>
            </a:endParaRPr>
          </a:p>
          <a:p>
            <a:pPr marL="457200" indent="-457200">
              <a:buFont typeface="Arial" panose="020B0604020202020204" pitchFamily="34" charset="0"/>
              <a:buChar char="•"/>
            </a:pPr>
            <a:r>
              <a:rPr lang="en-IN" altLang="en-US" sz="2400" kern="1400" dirty="0">
                <a:solidFill>
                  <a:srgbClr val="000000"/>
                </a:solidFill>
                <a:latin typeface="Cambria"/>
                <a:ea typeface="Times New Roman" panose="02020603050405020304" pitchFamily="18" charset="0"/>
                <a:cs typeface="Times New Roman"/>
                <a:sym typeface="Times New Roman" panose="02020603050405020304" pitchFamily="18" charset="0"/>
              </a:rPr>
              <a:t> IMEP(Mean Effective Pressure) Vs Number of cycles.</a:t>
            </a:r>
            <a:endParaRPr lang="en-IN" altLang="en-US" sz="2400" kern="1400" dirty="0">
              <a:latin typeface="Times New Roman"/>
              <a:ea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IN" sz="3600" b="1" dirty="0">
                <a:latin typeface="Times New Roman" panose="02020603050405020304" pitchFamily="18" charset="0"/>
                <a:cs typeface="Times New Roman" panose="02020603050405020304" pitchFamily="18" charset="0"/>
              </a:rPr>
              <a:t>Introduction</a:t>
            </a:r>
          </a:p>
        </p:txBody>
      </p:sp>
      <p:sp>
        <p:nvSpPr>
          <p:cNvPr id="3" name="Content Placeholder 2"/>
          <p:cNvSpPr>
            <a:spLocks noGrp="1"/>
          </p:cNvSpPr>
          <p:nvPr>
            <p:ph sz="half" idx="1"/>
          </p:nvPr>
        </p:nvSpPr>
        <p:spPr>
          <a:xfrm>
            <a:off x="838199" y="1766570"/>
            <a:ext cx="5642113" cy="4351655"/>
          </a:xfrm>
        </p:spPr>
        <p:txBody>
          <a:bodyPr>
            <a:normAutofit fontScale="92500"/>
          </a:bodyPr>
          <a:lstStyle/>
          <a:p>
            <a:pPr marL="360045" marR="0" indent="-360045" algn="just">
              <a:lnSpc>
                <a:spcPct val="149000"/>
              </a:lnSpc>
              <a:spcBef>
                <a:spcPts val="0"/>
              </a:spcBef>
              <a:spcAft>
                <a:spcPts val="600"/>
              </a:spcAft>
            </a:pPr>
            <a:r>
              <a:rPr lang="en-US" altLang="en-US" sz="2600" kern="1400" dirty="0">
                <a:ln>
                  <a:noFill/>
                </a:ln>
                <a:solidFill>
                  <a:srgbClr val="000000"/>
                </a:solidFill>
                <a:effectLst/>
                <a:latin typeface="Times New Roman" panose="02020603050405020304" pitchFamily="18" charset="0"/>
                <a:ea typeface="Cambria" panose="02040503050406030204" pitchFamily="18" charset="0"/>
                <a:cs typeface="Times New Roman" panose="02020603050405020304" pitchFamily="18" charset="0"/>
              </a:rPr>
              <a:t>Ethanol or Ethyl Alcohol is an alternative fuel, produced from biomass.</a:t>
            </a:r>
          </a:p>
          <a:p>
            <a:pPr marL="360045" marR="0" indent="-360045" algn="just">
              <a:lnSpc>
                <a:spcPct val="149000"/>
              </a:lnSpc>
              <a:spcBef>
                <a:spcPts val="0"/>
              </a:spcBef>
              <a:spcAft>
                <a:spcPts val="600"/>
              </a:spcAft>
            </a:pPr>
            <a:r>
              <a:rPr lang="en-US" altLang="en-US" sz="2600" kern="1400"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Petrol or Gasoline is a fossil fuel obtained by fractional distillation of petroleum.</a:t>
            </a:r>
          </a:p>
          <a:p>
            <a:pPr marL="360045" marR="0" indent="-360045" algn="just">
              <a:lnSpc>
                <a:spcPct val="149000"/>
              </a:lnSpc>
              <a:spcBef>
                <a:spcPts val="0"/>
              </a:spcBef>
              <a:spcAft>
                <a:spcPts val="600"/>
              </a:spcAft>
            </a:pPr>
            <a:r>
              <a:rPr lang="en-US" altLang="en-US" sz="2600" kern="1400" dirty="0">
                <a:ln>
                  <a:noFill/>
                </a:ln>
                <a:solidFill>
                  <a:srgbClr val="000000"/>
                </a:solidFill>
                <a:effectLst/>
                <a:latin typeface="Times New Roman" panose="02020603050405020304" pitchFamily="18" charset="0"/>
                <a:ea typeface="Cambria" panose="02040503050406030204" pitchFamily="18" charset="0"/>
                <a:cs typeface="Times New Roman" panose="02020603050405020304" pitchFamily="18" charset="0"/>
              </a:rPr>
              <a:t>Pure petrol, E5, E10, E15 and E20 are the ratios to be used for this project.</a:t>
            </a:r>
          </a:p>
          <a:p>
            <a:pPr marL="360045" marR="0" indent="-360045">
              <a:lnSpc>
                <a:spcPct val="149000"/>
              </a:lnSpc>
              <a:spcBef>
                <a:spcPts val="0"/>
              </a:spcBef>
              <a:spcAft>
                <a:spcPts val="600"/>
              </a:spcAft>
            </a:pPr>
            <a:endParaRPr lang="en-IN" altLang="en-US" sz="2600" kern="1400" dirty="0">
              <a:ln>
                <a:noFill/>
              </a:ln>
              <a:solidFill>
                <a:srgbClr val="000000"/>
              </a:solidFill>
              <a:effectLst/>
              <a:latin typeface="Times New Roman" panose="02020603050405020304" pitchFamily="18" charset="0"/>
              <a:ea typeface="Cambria" panose="02040503050406030204" pitchFamily="18" charset="0"/>
              <a:cs typeface="Times New Roman" panose="02020603050405020304" pitchFamily="18" charset="0"/>
            </a:endParaRPr>
          </a:p>
        </p:txBody>
      </p:sp>
      <p:pic>
        <p:nvPicPr>
          <p:cNvPr id="4" name="Picture 3"/>
          <p:cNvPicPr>
            <a:picLocks noChangeAspect="1"/>
          </p:cNvPicPr>
          <p:nvPr/>
        </p:nvPicPr>
        <p:blipFill>
          <a:blip r:embed="rId2"/>
          <a:stretch>
            <a:fillRect/>
          </a:stretch>
        </p:blipFill>
        <p:spPr>
          <a:xfrm>
            <a:off x="8476090" y="6210473"/>
            <a:ext cx="3571585" cy="576062"/>
          </a:xfrm>
          <a:prstGeom prst="rect">
            <a:avLst/>
          </a:prstGeom>
        </p:spPr>
      </p:pic>
      <p:pic>
        <p:nvPicPr>
          <p:cNvPr id="8" name="Picture 7">
            <a:extLst>
              <a:ext uri="{FF2B5EF4-FFF2-40B4-BE49-F238E27FC236}">
                <a16:creationId xmlns:a16="http://schemas.microsoft.com/office/drawing/2014/main" id="{F66065D5-7B8E-4A84-8267-E48692855EE4}"/>
              </a:ext>
            </a:extLst>
          </p:cNvPr>
          <p:cNvPicPr>
            <a:picLocks noChangeAspect="1"/>
          </p:cNvPicPr>
          <p:nvPr/>
        </p:nvPicPr>
        <p:blipFill>
          <a:blip r:embed="rId3"/>
          <a:stretch>
            <a:fillRect/>
          </a:stretch>
        </p:blipFill>
        <p:spPr>
          <a:xfrm>
            <a:off x="6938838" y="2097694"/>
            <a:ext cx="4919207" cy="368940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p>
            <a:pPr algn="ctr"/>
            <a:r>
              <a:rPr lang="en-IN" sz="3600" b="1" dirty="0">
                <a:latin typeface="Times New Roman" panose="02020603050405020304" pitchFamily="18" charset="0"/>
                <a:cs typeface="Times New Roman" panose="02020603050405020304" pitchFamily="18" charset="0"/>
              </a:rPr>
              <a:t>Literature Review</a:t>
            </a:r>
          </a:p>
        </p:txBody>
      </p:sp>
      <p:sp>
        <p:nvSpPr>
          <p:cNvPr id="3" name="Content Placeholder 2"/>
          <p:cNvSpPr>
            <a:spLocks noGrp="1"/>
          </p:cNvSpPr>
          <p:nvPr>
            <p:ph idx="1"/>
          </p:nvPr>
        </p:nvSpPr>
        <p:spPr>
          <a:xfrm>
            <a:off x="838200" y="1854200"/>
            <a:ext cx="10515600" cy="4351338"/>
          </a:xfrm>
        </p:spPr>
        <p:txBody>
          <a:bodyPr>
            <a:normAutofit/>
          </a:bodyPr>
          <a:lstStyle/>
          <a:p>
            <a:pPr algn="just"/>
            <a:r>
              <a:rPr lang="en-IN" sz="2400" dirty="0">
                <a:latin typeface="Times New Roman" panose="02020603050405020304" pitchFamily="18" charset="0"/>
                <a:cs typeface="Times New Roman" panose="02020603050405020304" pitchFamily="18" charset="0"/>
              </a:rPr>
              <a:t>The use of ethanol-gasoline blend as a fuel in SI engine; </a:t>
            </a:r>
            <a:r>
              <a:rPr lang="en-IN" sz="2400" b="1" dirty="0">
                <a:latin typeface="Times New Roman" panose="02020603050405020304" pitchFamily="18" charset="0"/>
                <a:cs typeface="Times New Roman" panose="02020603050405020304" pitchFamily="18" charset="0"/>
              </a:rPr>
              <a:t>Fikret Yu¨ksel  And Bedri Yu¨ksel.</a:t>
            </a:r>
          </a:p>
          <a:p>
            <a:pPr algn="just"/>
            <a:endParaRPr lang="en-IN" sz="2400" b="1" dirty="0">
              <a:latin typeface="Times New Roman" panose="02020603050405020304" pitchFamily="18" charset="0"/>
              <a:cs typeface="Times New Roman" panose="02020603050405020304" pitchFamily="18" charset="0"/>
            </a:endParaRPr>
          </a:p>
          <a:p>
            <a:pPr algn="just"/>
            <a:r>
              <a:rPr lang="en-IN" sz="2400" dirty="0">
                <a:latin typeface="Times New Roman" panose="02020603050405020304" pitchFamily="18" charset="0"/>
                <a:cs typeface="Times New Roman" panose="02020603050405020304" pitchFamily="18" charset="0"/>
              </a:rPr>
              <a:t>Investigation into SI engine performance, characteristics and emission fueled with Ethanol/Butanol-Gasoline blends; </a:t>
            </a:r>
            <a:r>
              <a:rPr lang="en-IN" sz="2400" b="1" dirty="0">
                <a:latin typeface="Times New Roman" panose="02020603050405020304" pitchFamily="18" charset="0"/>
                <a:cs typeface="Times New Roman" panose="02020603050405020304" pitchFamily="18" charset="0"/>
              </a:rPr>
              <a:t>M. Mourad a, K. Mahmoud</a:t>
            </a:r>
          </a:p>
          <a:p>
            <a:pPr algn="just"/>
            <a:endParaRPr lang="en-IN" sz="2400" b="1" dirty="0">
              <a:latin typeface="Times New Roman" panose="02020603050405020304" pitchFamily="18" charset="0"/>
              <a:cs typeface="Times New Roman" panose="02020603050405020304" pitchFamily="18" charset="0"/>
            </a:endParaRPr>
          </a:p>
          <a:p>
            <a:pPr algn="just"/>
            <a:r>
              <a:rPr lang="en-IN" sz="2400" dirty="0">
                <a:latin typeface="Times New Roman" panose="02020603050405020304" pitchFamily="18" charset="0"/>
                <a:cs typeface="Times New Roman" panose="02020603050405020304" pitchFamily="18" charset="0"/>
              </a:rPr>
              <a:t>The effects of Ethanol–unleaded Gasoline blends and ignition timing on engine performance and exhaust emissions; </a:t>
            </a:r>
            <a:r>
              <a:rPr lang="en-IN" sz="2400" b="1" dirty="0">
                <a:latin typeface="Times New Roman" panose="02020603050405020304" pitchFamily="18" charset="0"/>
                <a:cs typeface="Times New Roman" panose="02020603050405020304" pitchFamily="18" charset="0"/>
              </a:rPr>
              <a:t>Tolga Topgu¨l, Hu¨seyin Serdar Yu¨cesu, Can C- inar, Atilla Koca</a:t>
            </a:r>
          </a:p>
        </p:txBody>
      </p:sp>
      <p:pic>
        <p:nvPicPr>
          <p:cNvPr id="4" name="Picture 3"/>
          <p:cNvPicPr>
            <a:picLocks noChangeAspect="1"/>
          </p:cNvPicPr>
          <p:nvPr/>
        </p:nvPicPr>
        <p:blipFill>
          <a:blip r:embed="rId2"/>
          <a:stretch>
            <a:fillRect/>
          </a:stretch>
        </p:blipFill>
        <p:spPr>
          <a:xfrm>
            <a:off x="8476090" y="6210473"/>
            <a:ext cx="3571585" cy="57606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p>
            <a:pPr algn="ctr"/>
            <a:r>
              <a:rPr lang="en-IN" sz="3600" b="1" dirty="0">
                <a:latin typeface="Times New Roman" panose="02020603050405020304" pitchFamily="18" charset="0"/>
                <a:cs typeface="Times New Roman" panose="02020603050405020304" pitchFamily="18" charset="0"/>
              </a:rPr>
              <a:t>Literature Review</a:t>
            </a:r>
          </a:p>
        </p:txBody>
      </p:sp>
      <p:sp>
        <p:nvSpPr>
          <p:cNvPr id="3" name="Content Placeholder 2"/>
          <p:cNvSpPr>
            <a:spLocks noGrp="1"/>
          </p:cNvSpPr>
          <p:nvPr>
            <p:ph idx="1"/>
          </p:nvPr>
        </p:nvSpPr>
        <p:spPr>
          <a:xfrm>
            <a:off x="838200" y="2101850"/>
            <a:ext cx="10515600" cy="4351338"/>
          </a:xfrm>
        </p:spPr>
        <p:txBody>
          <a:bodyPr>
            <a:normAutofit/>
          </a:bodyPr>
          <a:lstStyle/>
          <a:p>
            <a:pPr algn="just"/>
            <a:r>
              <a:rPr lang="en-IN" sz="2400" dirty="0">
                <a:latin typeface="Times New Roman" panose="02020603050405020304" pitchFamily="18" charset="0"/>
                <a:cs typeface="Times New Roman" panose="02020603050405020304" pitchFamily="18" charset="0"/>
              </a:rPr>
              <a:t>Experimental determination of suitable ethanol–gasoline blend rate at high compression ratio for gasoline engine;</a:t>
            </a:r>
            <a:r>
              <a:rPr lang="en-IN" sz="2400" b="1" dirty="0">
                <a:latin typeface="Times New Roman" panose="02020603050405020304" pitchFamily="18" charset="0"/>
                <a:cs typeface="Times New Roman" panose="02020603050405020304" pitchFamily="18" charset="0"/>
              </a:rPr>
              <a:t> M. Bahattin Celik</a:t>
            </a:r>
          </a:p>
          <a:p>
            <a:pPr algn="just"/>
            <a:endParaRPr lang="en-IN" sz="2400" b="1" dirty="0">
              <a:latin typeface="Times New Roman" panose="02020603050405020304" pitchFamily="18" charset="0"/>
              <a:cs typeface="Times New Roman" panose="02020603050405020304" pitchFamily="18" charset="0"/>
            </a:endParaRPr>
          </a:p>
          <a:p>
            <a:pPr algn="just"/>
            <a:r>
              <a:rPr lang="en-IN" sz="2400" dirty="0">
                <a:latin typeface="Times New Roman" panose="02020603050405020304" pitchFamily="18" charset="0"/>
                <a:cs typeface="Times New Roman" panose="02020603050405020304" pitchFamily="18" charset="0"/>
              </a:rPr>
              <a:t>Engine performance and pollutant emission of an SI engine using ethanol–gasoline blended fuels;</a:t>
            </a:r>
            <a:r>
              <a:rPr lang="en-IN" sz="2400" b="1" dirty="0">
                <a:latin typeface="Times New Roman" panose="02020603050405020304" pitchFamily="18" charset="0"/>
                <a:cs typeface="Times New Roman" panose="02020603050405020304" pitchFamily="18" charset="0"/>
              </a:rPr>
              <a:t> Wei-Dong Hsieha, Rong-Hong Chenb, Tsung-Lin Wub, Ta-Hui Lina</a:t>
            </a:r>
          </a:p>
        </p:txBody>
      </p:sp>
      <p:pic>
        <p:nvPicPr>
          <p:cNvPr id="4" name="Picture 3"/>
          <p:cNvPicPr>
            <a:picLocks noChangeAspect="1"/>
          </p:cNvPicPr>
          <p:nvPr/>
        </p:nvPicPr>
        <p:blipFill>
          <a:blip r:embed="rId2"/>
          <a:stretch>
            <a:fillRect/>
          </a:stretch>
        </p:blipFill>
        <p:spPr>
          <a:xfrm>
            <a:off x="8476090" y="6210473"/>
            <a:ext cx="3571585" cy="57606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IN" sz="3600" b="1" dirty="0">
                <a:latin typeface="Times New Roman" panose="02020603050405020304" pitchFamily="18" charset="0"/>
                <a:cs typeface="Times New Roman" panose="02020603050405020304" pitchFamily="18" charset="0"/>
              </a:rPr>
              <a:t>Objectives</a:t>
            </a:r>
          </a:p>
        </p:txBody>
      </p:sp>
      <p:sp>
        <p:nvSpPr>
          <p:cNvPr id="3" name="Content Placeholder 2"/>
          <p:cNvSpPr>
            <a:spLocks noGrp="1"/>
          </p:cNvSpPr>
          <p:nvPr>
            <p:ph idx="1"/>
          </p:nvPr>
        </p:nvSpPr>
        <p:spPr>
          <a:xfrm>
            <a:off x="838200" y="1576705"/>
            <a:ext cx="10515600" cy="4351338"/>
          </a:xfrm>
        </p:spPr>
        <p:txBody>
          <a:bodyPr vert="horz" lIns="91440" tIns="45720" rIns="91440" bIns="45720" rtlCol="0" anchor="t">
            <a:noAutofit/>
          </a:bodyPr>
          <a:lstStyle/>
          <a:p>
            <a:pPr algn="just">
              <a:lnSpc>
                <a:spcPct val="119000"/>
              </a:lnSpc>
              <a:spcBef>
                <a:spcPts val="0"/>
              </a:spcBef>
              <a:spcAft>
                <a:spcPts val="600"/>
              </a:spcAft>
            </a:pPr>
            <a:r>
              <a:rPr lang="en-US" sz="2400" kern="1400" dirty="0">
                <a:solidFill>
                  <a:srgbClr val="000000"/>
                </a:solidFill>
                <a:latin typeface="Times New Roman"/>
                <a:ea typeface="Cambria" panose="02040503050406030204" pitchFamily="18" charset="0"/>
                <a:cs typeface="Times New Roman"/>
              </a:rPr>
              <a:t>T</a:t>
            </a:r>
            <a:r>
              <a:rPr lang="en-US" sz="2400" kern="1400" dirty="0">
                <a:ln>
                  <a:noFill/>
                </a:ln>
                <a:solidFill>
                  <a:srgbClr val="000000"/>
                </a:solidFill>
                <a:effectLst/>
                <a:latin typeface="Times New Roman"/>
                <a:ea typeface="Cambria" panose="02040503050406030204" pitchFamily="18" charset="0"/>
                <a:cs typeface="Times New Roman"/>
              </a:rPr>
              <a:t>o find the cycle by cycle fluctuations of a 4-stroke spark ignition engine with petrol-ethanol blend of various ratios.</a:t>
            </a:r>
          </a:p>
          <a:p>
            <a:pPr algn="just">
              <a:lnSpc>
                <a:spcPct val="119000"/>
              </a:lnSpc>
              <a:spcBef>
                <a:spcPts val="0"/>
              </a:spcBef>
              <a:spcAft>
                <a:spcPts val="600"/>
              </a:spcAft>
            </a:pPr>
            <a:r>
              <a:rPr lang="en-US" sz="2400" kern="1400" dirty="0">
                <a:ln>
                  <a:noFill/>
                </a:ln>
                <a:solidFill>
                  <a:srgbClr val="000000"/>
                </a:solidFill>
                <a:effectLst/>
                <a:latin typeface="Times New Roman"/>
                <a:ea typeface="Cambria" panose="02040503050406030204" pitchFamily="18" charset="0"/>
                <a:cs typeface="Times New Roman"/>
              </a:rPr>
              <a:t>This study helps to get the idea of what ratio of blends has to be used to reduce the CBC fluctuations and emissions in SI engine and to increase the efficiency.</a:t>
            </a:r>
          </a:p>
          <a:p>
            <a:pPr algn="just">
              <a:lnSpc>
                <a:spcPct val="119000"/>
              </a:lnSpc>
              <a:spcBef>
                <a:spcPts val="0"/>
              </a:spcBef>
              <a:spcAft>
                <a:spcPts val="600"/>
              </a:spcAft>
            </a:pPr>
            <a:r>
              <a:rPr lang="en-US" sz="2400" kern="1400" dirty="0">
                <a:solidFill>
                  <a:srgbClr val="000000"/>
                </a:solidFill>
                <a:latin typeface="Times New Roman"/>
                <a:ea typeface="Cambria" panose="02040503050406030204" pitchFamily="18" charset="0"/>
                <a:cs typeface="Times New Roman"/>
              </a:rPr>
              <a:t>Parameters to be found includes: IMEP and coefficient of variation</a:t>
            </a:r>
          </a:p>
          <a:p>
            <a:pPr algn="just">
              <a:lnSpc>
                <a:spcPct val="119000"/>
              </a:lnSpc>
              <a:spcBef>
                <a:spcPts val="0"/>
              </a:spcBef>
              <a:spcAft>
                <a:spcPts val="600"/>
              </a:spcAft>
            </a:pPr>
            <a:r>
              <a:rPr lang="en-US" sz="2400" kern="1400" dirty="0">
                <a:solidFill>
                  <a:srgbClr val="000000"/>
                </a:solidFill>
                <a:latin typeface="Times New Roman"/>
                <a:ea typeface="Cambria" panose="02040503050406030204" pitchFamily="18" charset="0"/>
                <a:cs typeface="Times New Roman"/>
              </a:rPr>
              <a:t>Graphical</a:t>
            </a:r>
            <a:r>
              <a:rPr lang="en-US" sz="2400" kern="1400" dirty="0">
                <a:ln>
                  <a:noFill/>
                </a:ln>
                <a:solidFill>
                  <a:srgbClr val="000000"/>
                </a:solidFill>
                <a:effectLst/>
                <a:latin typeface="Times New Roman"/>
                <a:ea typeface="Cambria" panose="02040503050406030204" pitchFamily="18" charset="0"/>
                <a:cs typeface="Times New Roman"/>
              </a:rPr>
              <a:t> representation indicating the performance </a:t>
            </a:r>
            <a:r>
              <a:rPr lang="en-US" sz="2400" kern="1400" dirty="0">
                <a:solidFill>
                  <a:srgbClr val="000000"/>
                </a:solidFill>
                <a:latin typeface="Times New Roman"/>
                <a:ea typeface="Cambria" panose="02040503050406030204" pitchFamily="18" charset="0"/>
                <a:cs typeface="Times New Roman"/>
              </a:rPr>
              <a:t>parameters are plotted for all the blends.</a:t>
            </a:r>
            <a:endParaRPr lang="en-US" dirty="0"/>
          </a:p>
        </p:txBody>
      </p:sp>
      <p:pic>
        <p:nvPicPr>
          <p:cNvPr id="4" name="Picture 3"/>
          <p:cNvPicPr>
            <a:picLocks noChangeAspect="1"/>
          </p:cNvPicPr>
          <p:nvPr/>
        </p:nvPicPr>
        <p:blipFill>
          <a:blip r:embed="rId2"/>
          <a:stretch>
            <a:fillRect/>
          </a:stretch>
        </p:blipFill>
        <p:spPr>
          <a:xfrm>
            <a:off x="8476090" y="6210473"/>
            <a:ext cx="3571585" cy="57606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IN" sz="3600" b="1" dirty="0">
                <a:latin typeface="Times New Roman" panose="02020603050405020304" pitchFamily="18" charset="0"/>
                <a:cs typeface="Times New Roman" panose="02020603050405020304" pitchFamily="18" charset="0"/>
              </a:rPr>
              <a:t>Methodology</a:t>
            </a:r>
          </a:p>
        </p:txBody>
      </p:sp>
      <p:sp>
        <p:nvSpPr>
          <p:cNvPr id="3" name="Content Placeholder 2">
            <a:extLst>
              <a:ext uri="{FF2B5EF4-FFF2-40B4-BE49-F238E27FC236}">
                <a16:creationId xmlns:a16="http://schemas.microsoft.com/office/drawing/2014/main" id="{F7461ADE-5FC6-4445-803B-79BA4C00BDB0}"/>
              </a:ext>
            </a:extLst>
          </p:cNvPr>
          <p:cNvSpPr>
            <a:spLocks noGrp="1"/>
          </p:cNvSpPr>
          <p:nvPr>
            <p:ph idx="1"/>
          </p:nvPr>
        </p:nvSpPr>
        <p:spPr>
          <a:xfrm>
            <a:off x="838200" y="1774911"/>
            <a:ext cx="10515600" cy="4351338"/>
          </a:xfrm>
        </p:spPr>
        <p:txBody>
          <a:bodyPr/>
          <a:lstStyle/>
          <a:p>
            <a:r>
              <a:rPr lang="en-IN" sz="2400" dirty="0">
                <a:effectLst/>
                <a:latin typeface="Times New Roman" panose="02020603050405020304" pitchFamily="18" charset="0"/>
                <a:ea typeface="Arial" panose="020B0604020202020204" pitchFamily="34" charset="0"/>
              </a:rPr>
              <a:t>A single cylinder 4 stroke water-cooled petrol engine with a rated power of 4.50 kilowatt at a speed of 1800 RPM was used.</a:t>
            </a:r>
          </a:p>
          <a:p>
            <a:r>
              <a:rPr lang="en-IN" sz="2400" dirty="0">
                <a:effectLst/>
                <a:latin typeface="Times New Roman" panose="02020603050405020304" pitchFamily="18" charset="0"/>
                <a:ea typeface="Arial" panose="020B0604020202020204" pitchFamily="34" charset="0"/>
              </a:rPr>
              <a:t>The experimentations wer</a:t>
            </a:r>
            <a:r>
              <a:rPr lang="en-IN" sz="2400" dirty="0">
                <a:latin typeface="Times New Roman" panose="02020603050405020304" pitchFamily="18" charset="0"/>
                <a:ea typeface="Arial" panose="020B0604020202020204" pitchFamily="34" charset="0"/>
              </a:rPr>
              <a:t>e done using a computerised rig and by using a software IC Engine Soft Data for analysis.</a:t>
            </a:r>
            <a:endParaRPr lang="en-IN" sz="2400" dirty="0">
              <a:effectLst/>
              <a:latin typeface="Times New Roman" panose="02020603050405020304" pitchFamily="18" charset="0"/>
              <a:ea typeface="Arial" panose="020B0604020202020204" pitchFamily="34" charset="0"/>
            </a:endParaRPr>
          </a:p>
          <a:p>
            <a:r>
              <a:rPr lang="en-IN" sz="2400" dirty="0">
                <a:effectLst/>
                <a:latin typeface="Times New Roman" panose="02020603050405020304" pitchFamily="18" charset="0"/>
                <a:ea typeface="Arial" panose="020B0604020202020204" pitchFamily="34" charset="0"/>
              </a:rPr>
              <a:t>Cycle </a:t>
            </a:r>
            <a:r>
              <a:rPr lang="en-IN" sz="2400" dirty="0">
                <a:latin typeface="Times New Roman" panose="02020603050405020304" pitchFamily="18" charset="0"/>
                <a:ea typeface="Arial" panose="020B0604020202020204" pitchFamily="34" charset="0"/>
              </a:rPr>
              <a:t>by cycle fluctuation is found by testing the performance of the petrol engine for different percent of ethanol and petrol blend.</a:t>
            </a:r>
          </a:p>
          <a:p>
            <a:endParaRPr lang="en-IN" sz="1800" b="1" dirty="0">
              <a:effectLst/>
              <a:latin typeface="Arial" panose="020B0604020202020204" pitchFamily="34" charset="0"/>
              <a:ea typeface="Arial" panose="020B0604020202020204" pitchFamily="34" charset="0"/>
            </a:endParaRPr>
          </a:p>
          <a:p>
            <a:endParaRPr lang="en-IN" dirty="0"/>
          </a:p>
        </p:txBody>
      </p:sp>
      <p:pic>
        <p:nvPicPr>
          <p:cNvPr id="4" name="Picture 3"/>
          <p:cNvPicPr>
            <a:picLocks noChangeAspect="1"/>
          </p:cNvPicPr>
          <p:nvPr/>
        </p:nvPicPr>
        <p:blipFill>
          <a:blip r:embed="rId2"/>
          <a:stretch>
            <a:fillRect/>
          </a:stretch>
        </p:blipFill>
        <p:spPr>
          <a:xfrm>
            <a:off x="8476090" y="6210473"/>
            <a:ext cx="3571585" cy="57606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56917610-0806-4720-BAA9-5AE70EDF780E}"/>
              </a:ext>
            </a:extLst>
          </p:cNvPr>
          <p:cNvPicPr>
            <a:picLocks noGrp="1" noChangeAspect="1"/>
          </p:cNvPicPr>
          <p:nvPr>
            <p:ph idx="1"/>
          </p:nvPr>
        </p:nvPicPr>
        <p:blipFill>
          <a:blip r:embed="rId2"/>
          <a:stretch>
            <a:fillRect/>
          </a:stretch>
        </p:blipFill>
        <p:spPr>
          <a:xfrm>
            <a:off x="2720265" y="1041620"/>
            <a:ext cx="6322100" cy="4243717"/>
          </a:xfrm>
          <a:prstGeom prst="rect">
            <a:avLst/>
          </a:prstGeom>
        </p:spPr>
      </p:pic>
      <p:pic>
        <p:nvPicPr>
          <p:cNvPr id="5" name="Picture 4">
            <a:extLst>
              <a:ext uri="{FF2B5EF4-FFF2-40B4-BE49-F238E27FC236}">
                <a16:creationId xmlns:a16="http://schemas.microsoft.com/office/drawing/2014/main" id="{AFE2DB22-B6E9-4CCB-B67C-C8D3BF84C47F}"/>
              </a:ext>
            </a:extLst>
          </p:cNvPr>
          <p:cNvPicPr>
            <a:picLocks noChangeAspect="1"/>
          </p:cNvPicPr>
          <p:nvPr/>
        </p:nvPicPr>
        <p:blipFill>
          <a:blip r:embed="rId3"/>
          <a:stretch>
            <a:fillRect/>
          </a:stretch>
        </p:blipFill>
        <p:spPr>
          <a:xfrm>
            <a:off x="8476090" y="6210473"/>
            <a:ext cx="3571585" cy="576062"/>
          </a:xfrm>
          <a:prstGeom prst="rect">
            <a:avLst/>
          </a:prstGeom>
        </p:spPr>
      </p:pic>
    </p:spTree>
    <p:extLst>
      <p:ext uri="{BB962C8B-B14F-4D97-AF65-F5344CB8AC3E}">
        <p14:creationId xmlns:p14="http://schemas.microsoft.com/office/powerpoint/2010/main" val="26424008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Times New Roman"/>
        <a:font script="Hebr" typeface="Times New Roman"/>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236</TotalTime>
  <Words>906</Words>
  <Application>Microsoft Office PowerPoint</Application>
  <PresentationFormat>Widescreen</PresentationFormat>
  <Paragraphs>65</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Cambria</vt:lpstr>
      <vt:lpstr>Times New Roman</vt:lpstr>
      <vt:lpstr>Wingdings</vt:lpstr>
      <vt:lpstr>Office Theme</vt:lpstr>
      <vt:lpstr>ANALYSIS OF CBC FLUCTUATIONS </vt:lpstr>
      <vt:lpstr>Abstract</vt:lpstr>
      <vt:lpstr>Introduction</vt:lpstr>
      <vt:lpstr>Introduction</vt:lpstr>
      <vt:lpstr>Literature Review</vt:lpstr>
      <vt:lpstr>Literature Review</vt:lpstr>
      <vt:lpstr>Objectives</vt:lpstr>
      <vt:lpstr>Methodology</vt:lpstr>
      <vt:lpstr>PowerPoint Presentation</vt:lpstr>
      <vt:lpstr>Results And Discussions</vt:lpstr>
      <vt:lpstr>PowerPoint Presentation</vt:lpstr>
      <vt:lpstr>Conclusion</vt:lpstr>
      <vt:lpstr>Reference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SOLAR POWERED PORTABLE PEPPER SEPERATOR CUM POWDERING MACHINE</dc:title>
  <dc:creator>Dhanraj Shetty</dc:creator>
  <cp:lastModifiedBy>Dhanraj Shetty</cp:lastModifiedBy>
  <cp:revision>92</cp:revision>
  <dcterms:created xsi:type="dcterms:W3CDTF">2020-12-06T15:52:00Z</dcterms:created>
  <dcterms:modified xsi:type="dcterms:W3CDTF">2021-07-15T12:45:49Z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1033-11.2.0.9747</vt:lpwstr>
  </property>
</Properties>
</file>

<file path=docProps/thumbnail.jpeg>
</file>